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4"/>
  </p:sldMasterIdLst>
  <p:notesMasterIdLst>
    <p:notesMasterId r:id="rId18"/>
  </p:notesMasterIdLst>
  <p:handoutMasterIdLst>
    <p:handoutMasterId r:id="rId19"/>
  </p:handoutMasterIdLst>
  <p:sldIdLst>
    <p:sldId id="256" r:id="rId5"/>
    <p:sldId id="776" r:id="rId6"/>
    <p:sldId id="711" r:id="rId7"/>
    <p:sldId id="785" r:id="rId8"/>
    <p:sldId id="841" r:id="rId9"/>
    <p:sldId id="855" r:id="rId10"/>
    <p:sldId id="857" r:id="rId11"/>
    <p:sldId id="856" r:id="rId12"/>
    <p:sldId id="858" r:id="rId13"/>
    <p:sldId id="861" r:id="rId14"/>
    <p:sldId id="859" r:id="rId15"/>
    <p:sldId id="860" r:id="rId16"/>
    <p:sldId id="784" r:id="rId17"/>
  </p:sldIdLst>
  <p:sldSz cx="9144000" cy="6858000" type="screen4x3"/>
  <p:notesSz cx="9928225" cy="6797675"/>
  <p:custDataLst>
    <p:tags r:id="rId20"/>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Rafferty" initials="SR" lastIdx="1" clrIdx="0">
    <p:extLst>
      <p:ext uri="{19B8F6BF-5375-455C-9EA6-DF929625EA0E}">
        <p15:presenceInfo xmlns:p15="http://schemas.microsoft.com/office/powerpoint/2012/main" userId="a04426156b3b4a38" providerId="Windows Live"/>
      </p:ext>
    </p:extLst>
  </p:cmAuthor>
  <p:cmAuthor id="2" name="HP-PC" initials="H" lastIdx="3" clrIdx="1">
    <p:extLst>
      <p:ext uri="{19B8F6BF-5375-455C-9EA6-DF929625EA0E}">
        <p15:presenceInfo xmlns:p15="http://schemas.microsoft.com/office/powerpoint/2012/main" userId="HP-P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E0000"/>
    <a:srgbClr val="FDCFD2"/>
    <a:srgbClr val="B21212"/>
    <a:srgbClr val="FF8B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176" autoAdjust="0"/>
    <p:restoredTop sz="94646" autoAdjust="0"/>
  </p:normalViewPr>
  <p:slideViewPr>
    <p:cSldViewPr>
      <p:cViewPr varScale="1">
        <p:scale>
          <a:sx n="79" d="100"/>
          <a:sy n="79" d="100"/>
        </p:scale>
        <p:origin x="1446" y="84"/>
      </p:cViewPr>
      <p:guideLst>
        <p:guide orient="horz" pos="2160"/>
        <p:guide pos="2880"/>
      </p:guideLst>
    </p:cSldViewPr>
  </p:slideViewPr>
  <p:outlineViewPr>
    <p:cViewPr>
      <p:scale>
        <a:sx n="33" d="100"/>
        <a:sy n="33" d="100"/>
      </p:scale>
      <p:origin x="30" y="5403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3313" cy="339884"/>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5622594" y="0"/>
            <a:ext cx="4303313" cy="339884"/>
          </a:xfrm>
          <a:prstGeom prst="rect">
            <a:avLst/>
          </a:prstGeom>
        </p:spPr>
        <p:txBody>
          <a:bodyPr vert="horz" lIns="91440" tIns="45720" rIns="91440" bIns="45720" rtlCol="0"/>
          <a:lstStyle>
            <a:lvl1pPr algn="r">
              <a:defRPr sz="1200"/>
            </a:lvl1pPr>
          </a:lstStyle>
          <a:p>
            <a:fld id="{1105C127-53EC-4625-8674-123C41A42ABE}" type="datetimeFigureOut">
              <a:rPr lang="en-GB" smtClean="0"/>
              <a:pPr/>
              <a:t>08/07/2018</a:t>
            </a:fld>
            <a:endParaRPr lang="en-GB" dirty="0"/>
          </a:p>
        </p:txBody>
      </p:sp>
      <p:sp>
        <p:nvSpPr>
          <p:cNvPr id="4" name="Footer Placeholder 3"/>
          <p:cNvSpPr>
            <a:spLocks noGrp="1"/>
          </p:cNvSpPr>
          <p:nvPr>
            <p:ph type="ftr" sz="quarter" idx="2"/>
          </p:nvPr>
        </p:nvSpPr>
        <p:spPr>
          <a:xfrm>
            <a:off x="0" y="6456699"/>
            <a:ext cx="4303313" cy="339884"/>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5622594" y="6456699"/>
            <a:ext cx="4303313" cy="339884"/>
          </a:xfrm>
          <a:prstGeom prst="rect">
            <a:avLst/>
          </a:prstGeom>
        </p:spPr>
        <p:txBody>
          <a:bodyPr vert="horz" lIns="91440" tIns="45720" rIns="91440" bIns="45720" rtlCol="0" anchor="b"/>
          <a:lstStyle>
            <a:lvl1pPr algn="r">
              <a:defRPr sz="1200"/>
            </a:lvl1pPr>
          </a:lstStyle>
          <a:p>
            <a:fld id="{2D7700F7-D8A8-45F0-BED4-A73ECE481743}" type="slidenum">
              <a:rPr lang="en-GB" smtClean="0"/>
              <a:pPr/>
              <a:t>‹#›</a:t>
            </a:fld>
            <a:endParaRPr lang="en-GB" dirty="0"/>
          </a:p>
        </p:txBody>
      </p:sp>
    </p:spTree>
    <p:extLst>
      <p:ext uri="{BB962C8B-B14F-4D97-AF65-F5344CB8AC3E}">
        <p14:creationId xmlns:p14="http://schemas.microsoft.com/office/powerpoint/2010/main" val="1206332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2230" cy="339884"/>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idx="1"/>
          </p:nvPr>
        </p:nvSpPr>
        <p:spPr>
          <a:xfrm>
            <a:off x="5623699" y="0"/>
            <a:ext cx="4302230" cy="339884"/>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D4DA8F5-F804-4FB2-8A6B-A884CF09C514}" type="datetimeFigureOut">
              <a:rPr lang="en-US"/>
              <a:pPr>
                <a:defRPr/>
              </a:pPr>
              <a:t>7/8/2018</a:t>
            </a:fld>
            <a:endParaRPr lang="en-GB" dirty="0"/>
          </a:p>
        </p:txBody>
      </p:sp>
      <p:sp>
        <p:nvSpPr>
          <p:cNvPr id="4" name="Slide Image Placeholder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992824" y="3228896"/>
            <a:ext cx="7942580" cy="3058954"/>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2" y="6456612"/>
            <a:ext cx="4302230" cy="339884"/>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dirty="0"/>
          </a:p>
        </p:txBody>
      </p:sp>
      <p:sp>
        <p:nvSpPr>
          <p:cNvPr id="7" name="Slide Number Placeholder 6"/>
          <p:cNvSpPr>
            <a:spLocks noGrp="1"/>
          </p:cNvSpPr>
          <p:nvPr>
            <p:ph type="sldNum" sz="quarter" idx="5"/>
          </p:nvPr>
        </p:nvSpPr>
        <p:spPr>
          <a:xfrm>
            <a:off x="5623699" y="6456612"/>
            <a:ext cx="4302230" cy="339884"/>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6C00DB4-E585-43D3-9A29-E1C42556C769}" type="slidenum">
              <a:rPr lang="en-GB"/>
              <a:pPr>
                <a:defRPr/>
              </a:pPr>
              <a:t>‹#›</a:t>
            </a:fld>
            <a:endParaRPr lang="en-GB" dirty="0"/>
          </a:p>
        </p:txBody>
      </p:sp>
    </p:spTree>
    <p:extLst>
      <p:ext uri="{BB962C8B-B14F-4D97-AF65-F5344CB8AC3E}">
        <p14:creationId xmlns:p14="http://schemas.microsoft.com/office/powerpoint/2010/main" val="31023264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0FBC8F-7200-45DD-A4E3-40F9EE471788}" type="slidenum">
              <a:rPr lang="en-GB"/>
              <a:pPr fontAlgn="base">
                <a:spcBef>
                  <a:spcPct val="0"/>
                </a:spcBef>
                <a:spcAft>
                  <a:spcPct val="0"/>
                </a:spcAft>
              </a:pPr>
              <a:t>1</a:t>
            </a:fld>
            <a:endParaRPr lang="en-GB" dirty="0"/>
          </a:p>
        </p:txBody>
      </p:sp>
    </p:spTree>
    <p:extLst>
      <p:ext uri="{BB962C8B-B14F-4D97-AF65-F5344CB8AC3E}">
        <p14:creationId xmlns:p14="http://schemas.microsoft.com/office/powerpoint/2010/main" val="1564564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10</a:t>
            </a:fld>
            <a:endParaRPr lang="en-GB" dirty="0"/>
          </a:p>
        </p:txBody>
      </p:sp>
    </p:spTree>
    <p:extLst>
      <p:ext uri="{BB962C8B-B14F-4D97-AF65-F5344CB8AC3E}">
        <p14:creationId xmlns:p14="http://schemas.microsoft.com/office/powerpoint/2010/main" val="35065608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11</a:t>
            </a:fld>
            <a:endParaRPr lang="en-GB" dirty="0"/>
          </a:p>
        </p:txBody>
      </p:sp>
    </p:spTree>
    <p:extLst>
      <p:ext uri="{BB962C8B-B14F-4D97-AF65-F5344CB8AC3E}">
        <p14:creationId xmlns:p14="http://schemas.microsoft.com/office/powerpoint/2010/main" val="22508981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12</a:t>
            </a:fld>
            <a:endParaRPr lang="en-GB" dirty="0"/>
          </a:p>
        </p:txBody>
      </p:sp>
    </p:spTree>
    <p:extLst>
      <p:ext uri="{BB962C8B-B14F-4D97-AF65-F5344CB8AC3E}">
        <p14:creationId xmlns:p14="http://schemas.microsoft.com/office/powerpoint/2010/main" val="38004510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13</a:t>
            </a:fld>
            <a:endParaRPr lang="en-GB" dirty="0"/>
          </a:p>
        </p:txBody>
      </p:sp>
    </p:spTree>
    <p:extLst>
      <p:ext uri="{BB962C8B-B14F-4D97-AF65-F5344CB8AC3E}">
        <p14:creationId xmlns:p14="http://schemas.microsoft.com/office/powerpoint/2010/main" val="2913265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2</a:t>
            </a:fld>
            <a:endParaRPr lang="en-GB" dirty="0"/>
          </a:p>
        </p:txBody>
      </p:sp>
    </p:spTree>
    <p:extLst>
      <p:ext uri="{BB962C8B-B14F-4D97-AF65-F5344CB8AC3E}">
        <p14:creationId xmlns:p14="http://schemas.microsoft.com/office/powerpoint/2010/main" val="2000574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3</a:t>
            </a:fld>
            <a:endParaRPr lang="en-GB" dirty="0"/>
          </a:p>
        </p:txBody>
      </p:sp>
    </p:spTree>
    <p:extLst>
      <p:ext uri="{BB962C8B-B14F-4D97-AF65-F5344CB8AC3E}">
        <p14:creationId xmlns:p14="http://schemas.microsoft.com/office/powerpoint/2010/main" val="4021634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4</a:t>
            </a:fld>
            <a:endParaRPr lang="en-GB" dirty="0"/>
          </a:p>
        </p:txBody>
      </p:sp>
    </p:spTree>
    <p:extLst>
      <p:ext uri="{BB962C8B-B14F-4D97-AF65-F5344CB8AC3E}">
        <p14:creationId xmlns:p14="http://schemas.microsoft.com/office/powerpoint/2010/main" val="2582199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5</a:t>
            </a:fld>
            <a:endParaRPr lang="en-GB" dirty="0"/>
          </a:p>
        </p:txBody>
      </p:sp>
    </p:spTree>
    <p:extLst>
      <p:ext uri="{BB962C8B-B14F-4D97-AF65-F5344CB8AC3E}">
        <p14:creationId xmlns:p14="http://schemas.microsoft.com/office/powerpoint/2010/main" val="3003039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6</a:t>
            </a:fld>
            <a:endParaRPr lang="en-GB" dirty="0"/>
          </a:p>
        </p:txBody>
      </p:sp>
    </p:spTree>
    <p:extLst>
      <p:ext uri="{BB962C8B-B14F-4D97-AF65-F5344CB8AC3E}">
        <p14:creationId xmlns:p14="http://schemas.microsoft.com/office/powerpoint/2010/main" val="4056039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7</a:t>
            </a:fld>
            <a:endParaRPr lang="en-GB" dirty="0"/>
          </a:p>
        </p:txBody>
      </p:sp>
    </p:spTree>
    <p:extLst>
      <p:ext uri="{BB962C8B-B14F-4D97-AF65-F5344CB8AC3E}">
        <p14:creationId xmlns:p14="http://schemas.microsoft.com/office/powerpoint/2010/main" val="2661110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8</a:t>
            </a:fld>
            <a:endParaRPr lang="en-GB" dirty="0"/>
          </a:p>
        </p:txBody>
      </p:sp>
    </p:spTree>
    <p:extLst>
      <p:ext uri="{BB962C8B-B14F-4D97-AF65-F5344CB8AC3E}">
        <p14:creationId xmlns:p14="http://schemas.microsoft.com/office/powerpoint/2010/main" val="38426669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9</a:t>
            </a:fld>
            <a:endParaRPr lang="en-GB" dirty="0"/>
          </a:p>
        </p:txBody>
      </p:sp>
    </p:spTree>
    <p:extLst>
      <p:ext uri="{BB962C8B-B14F-4D97-AF65-F5344CB8AC3E}">
        <p14:creationId xmlns:p14="http://schemas.microsoft.com/office/powerpoint/2010/main" val="1699029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slide" Target="../slides/slide6.xml"/><Relationship Id="rId7" Type="http://schemas.openxmlformats.org/officeDocument/2006/relationships/slide" Target="../slides/slide11.xml"/><Relationship Id="rId2"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 Target="../slides/slide9.xml"/><Relationship Id="rId5" Type="http://schemas.openxmlformats.org/officeDocument/2006/relationships/slide" Target="../slides/slide8.xml"/><Relationship Id="rId4" Type="http://schemas.openxmlformats.org/officeDocument/2006/relationships/slide" Target="../slides/slide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rookeWeston">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latin typeface="Calibri" pitchFamily="34" charset="0"/>
              <a:cs typeface="Calibri" pitchFamily="34" charset="0"/>
            </a:endParaRPr>
          </a:p>
        </p:txBody>
      </p:sp>
      <p:sp>
        <p:nvSpPr>
          <p:cNvPr id="9" name="Title 8"/>
          <p:cNvSpPr>
            <a:spLocks noGrp="1"/>
          </p:cNvSpPr>
          <p:nvPr>
            <p:ph type="ctrTitle"/>
          </p:nvPr>
        </p:nvSpPr>
        <p:spPr>
          <a:xfrm>
            <a:off x="685800" y="214290"/>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email">
                <a:alphaModFix amt="50000"/>
                <a:extLst>
                  <a:ext uri="{28A0092B-C50C-407E-A947-70E740481C1C}">
                    <a14:useLocalDpi xmlns:a14="http://schemas.microsoft.com/office/drawing/2010/main" val="0"/>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latin typeface="Calibri" pitchFamily="34" charset="0"/>
                <a:cs typeface="Calibri" pitchFamily="34" charset="0"/>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7" name="Subtitle 16"/>
          <p:cNvSpPr>
            <a:spLocks noGrp="1"/>
          </p:cNvSpPr>
          <p:nvPr>
            <p:ph type="subTitle" idx="1"/>
          </p:nvPr>
        </p:nvSpPr>
        <p:spPr>
          <a:xfrm>
            <a:off x="871566" y="5515444"/>
            <a:ext cx="7772400" cy="1199704"/>
          </a:xfrm>
        </p:spPr>
        <p:txBody>
          <a:bodyPr lIns="45720" rIns="45720"/>
          <a:lstStyle>
            <a:lvl1pPr marL="0" marR="64008" indent="0" algn="r">
              <a:buNone/>
              <a:defRPr b="1">
                <a:solidFill>
                  <a:schemeClr val="bg1"/>
                </a:solidFill>
                <a:latin typeface="Calibri" pitchFamily="34" charset="0"/>
                <a:cs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LO1 1-7">
    <p:spTree>
      <p:nvGrpSpPr>
        <p:cNvPr id="1" name=""/>
        <p:cNvGrpSpPr/>
        <p:nvPr/>
      </p:nvGrpSpPr>
      <p:grpSpPr>
        <a:xfrm>
          <a:off x="0" y="0"/>
          <a:ext cx="0" cy="0"/>
          <a:chOff x="0" y="0"/>
          <a:chExt cx="0" cy="0"/>
        </a:xfrm>
      </p:grpSpPr>
      <p:sp>
        <p:nvSpPr>
          <p:cNvPr id="14" name="Round Same Side Corner Rectangle 13">
            <a:hlinkClick r:id="rId2" action="ppaction://hlinksldjump"/>
          </p:cNvPr>
          <p:cNvSpPr/>
          <p:nvPr userDrawn="1"/>
        </p:nvSpPr>
        <p:spPr>
          <a:xfrm>
            <a:off x="8130374" y="620688"/>
            <a:ext cx="834114"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lIns="0" tIns="0" rIns="0" bIns="0" rtlCol="0" anchor="ctr"/>
          <a:lstStyle/>
          <a:p>
            <a:pPr algn="ctr"/>
            <a:r>
              <a:rPr lang="en-GB" sz="1000" b="1" dirty="0" smtClean="0">
                <a:latin typeface="Arial" panose="020B0604020202020204" pitchFamily="34" charset="0"/>
                <a:cs typeface="Arial" panose="020B0604020202020204" pitchFamily="34" charset="0"/>
              </a:rPr>
              <a:t>Assessment</a:t>
            </a:r>
            <a:endParaRPr lang="en-GB" sz="1000" b="1" dirty="0">
              <a:latin typeface="Arial" panose="020B0604020202020204" pitchFamily="34" charset="0"/>
              <a:cs typeface="Arial" panose="020B0604020202020204" pitchFamily="34" charset="0"/>
            </a:endParaRPr>
          </a:p>
        </p:txBody>
      </p:sp>
      <p:sp>
        <p:nvSpPr>
          <p:cNvPr id="12" name="Round Same Side Corner Rectangle 11">
            <a:hlinkClick r:id="rId3" action="ppaction://hlinksldjump"/>
          </p:cNvPr>
          <p:cNvSpPr/>
          <p:nvPr userDrawn="1"/>
        </p:nvSpPr>
        <p:spPr>
          <a:xfrm>
            <a:off x="133019" y="620688"/>
            <a:ext cx="1270629"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000" b="1" dirty="0" smtClean="0">
                <a:latin typeface="Arial" panose="020B0604020202020204" pitchFamily="34" charset="0"/>
                <a:cs typeface="Arial" panose="020B0604020202020204" pitchFamily="34" charset="0"/>
              </a:rPr>
              <a:t>4.1 – Create a Page</a:t>
            </a:r>
            <a:endParaRPr lang="en-GB" sz="1000" b="1" dirty="0">
              <a:latin typeface="Arial" panose="020B0604020202020204" pitchFamily="34" charset="0"/>
              <a:cs typeface="Arial" panose="020B0604020202020204" pitchFamily="34" charset="0"/>
            </a:endParaRPr>
          </a:p>
        </p:txBody>
      </p:sp>
      <p:sp>
        <p:nvSpPr>
          <p:cNvPr id="11" name="Round Same Side Corner Rectangle 10">
            <a:hlinkClick r:id="rId4" action="ppaction://hlinksldjump"/>
          </p:cNvPr>
          <p:cNvSpPr/>
          <p:nvPr userDrawn="1"/>
        </p:nvSpPr>
        <p:spPr>
          <a:xfrm>
            <a:off x="1466572" y="620688"/>
            <a:ext cx="1445595" cy="357190"/>
          </a:xfrm>
          <a:prstGeom prst="round2SameRect">
            <a:avLst/>
          </a:prstGeom>
          <a:gradFill>
            <a:gsLst>
              <a:gs pos="0">
                <a:schemeClr val="accent2">
                  <a:lumMod val="50000"/>
                </a:schemeClr>
              </a:gs>
              <a:gs pos="50000">
                <a:schemeClr val="accent2">
                  <a:lumMod val="75000"/>
                </a:schemeClr>
              </a:gs>
              <a:gs pos="70000">
                <a:schemeClr val="accent2">
                  <a:lumMod val="60000"/>
                  <a:lumOff val="40000"/>
                </a:schemeClr>
              </a:gs>
              <a:gs pos="100000">
                <a:schemeClr val="accent2">
                  <a:lumMod val="40000"/>
                  <a:lumOff val="6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000" b="1" dirty="0" smtClean="0">
                <a:latin typeface="Arial" panose="020B0604020202020204" pitchFamily="34" charset="0"/>
                <a:cs typeface="Arial" panose="020B0604020202020204" pitchFamily="34" charset="0"/>
              </a:rPr>
              <a:t>M2.1 – Website Review</a:t>
            </a:r>
            <a:endParaRPr lang="en-GB" sz="1000" b="1" dirty="0">
              <a:latin typeface="Arial" panose="020B0604020202020204" pitchFamily="34" charset="0"/>
              <a:cs typeface="Arial" panose="020B0604020202020204" pitchFamily="34" charset="0"/>
            </a:endParaRPr>
          </a:p>
        </p:txBody>
      </p:sp>
      <p:sp>
        <p:nvSpPr>
          <p:cNvPr id="13" name="Round Same Side Corner Rectangle 12">
            <a:hlinkClick r:id="rId5" action="ppaction://hlinksldjump"/>
          </p:cNvPr>
          <p:cNvSpPr/>
          <p:nvPr userDrawn="1"/>
        </p:nvSpPr>
        <p:spPr>
          <a:xfrm>
            <a:off x="2975091" y="620688"/>
            <a:ext cx="1747259" cy="357190"/>
          </a:xfrm>
          <a:prstGeom prst="round2SameRect">
            <a:avLst/>
          </a:prstGeom>
          <a:gradFill>
            <a:gsLst>
              <a:gs pos="0">
                <a:schemeClr val="accent2">
                  <a:lumMod val="50000"/>
                </a:schemeClr>
              </a:gs>
              <a:gs pos="50000">
                <a:schemeClr val="accent2">
                  <a:lumMod val="75000"/>
                </a:schemeClr>
              </a:gs>
              <a:gs pos="70000">
                <a:schemeClr val="accent2">
                  <a:lumMod val="60000"/>
                  <a:lumOff val="40000"/>
                </a:schemeClr>
              </a:gs>
              <a:gs pos="100000">
                <a:schemeClr val="accent2">
                  <a:lumMod val="40000"/>
                  <a:lumOff val="6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000" b="1" dirty="0" smtClean="0">
                <a:latin typeface="Arial" panose="020B0604020202020204" pitchFamily="34" charset="0"/>
                <a:cs typeface="Arial" panose="020B0604020202020204" pitchFamily="34" charset="0"/>
              </a:rPr>
              <a:t>M2.2 – Website Presentation</a:t>
            </a:r>
            <a:endParaRPr lang="en-GB" sz="1000" b="1" dirty="0">
              <a:latin typeface="Arial" panose="020B0604020202020204" pitchFamily="34" charset="0"/>
              <a:cs typeface="Arial" panose="020B0604020202020204" pitchFamily="34" charset="0"/>
            </a:endParaRPr>
          </a:p>
        </p:txBody>
      </p:sp>
      <p:sp>
        <p:nvSpPr>
          <p:cNvPr id="16" name="Round Same Side Corner Rectangle 15">
            <a:hlinkClick r:id="rId6" action="ppaction://hlinksldjump"/>
          </p:cNvPr>
          <p:cNvSpPr/>
          <p:nvPr userDrawn="1"/>
        </p:nvSpPr>
        <p:spPr>
          <a:xfrm>
            <a:off x="4785274" y="620688"/>
            <a:ext cx="1494882" cy="357190"/>
          </a:xfrm>
          <a:prstGeom prst="round2SameRect">
            <a:avLst/>
          </a:prstGeom>
          <a:gradFill>
            <a:gsLst>
              <a:gs pos="0">
                <a:schemeClr val="accent5">
                  <a:lumMod val="50000"/>
                </a:schemeClr>
              </a:gs>
              <a:gs pos="50000">
                <a:schemeClr val="accent5">
                  <a:lumMod val="75000"/>
                </a:schemeClr>
              </a:gs>
              <a:gs pos="70000">
                <a:schemeClr val="accent5">
                  <a:lumMod val="60000"/>
                  <a:lumOff val="40000"/>
                </a:schemeClr>
              </a:gs>
              <a:gs pos="100000">
                <a:schemeClr val="accent5">
                  <a:lumMod val="40000"/>
                  <a:lumOff val="60000"/>
                </a:schemeClr>
              </a:gs>
            </a:gsLst>
          </a:gradFill>
          <a:ln>
            <a:solidFill>
              <a:srgbClr val="002060"/>
            </a:solidFill>
          </a:ln>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000" b="1" dirty="0" smtClean="0">
                <a:latin typeface="Arial" panose="020B0604020202020204" pitchFamily="34" charset="0"/>
                <a:cs typeface="Arial" panose="020B0604020202020204" pitchFamily="34" charset="0"/>
              </a:rPr>
              <a:t>D1.1 – Website</a:t>
            </a:r>
            <a:r>
              <a:rPr lang="en-GB" sz="1000" b="1" baseline="0" dirty="0" smtClean="0">
                <a:latin typeface="Arial" panose="020B0604020202020204" pitchFamily="34" charset="0"/>
                <a:cs typeface="Arial" panose="020B0604020202020204" pitchFamily="34" charset="0"/>
              </a:rPr>
              <a:t> Review</a:t>
            </a:r>
            <a:endParaRPr lang="en-GB" sz="1000" b="1" dirty="0">
              <a:latin typeface="Arial" panose="020B0604020202020204" pitchFamily="34" charset="0"/>
              <a:cs typeface="Arial" panose="020B0604020202020204" pitchFamily="34" charset="0"/>
            </a:endParaRPr>
          </a:p>
        </p:txBody>
      </p:sp>
      <p:sp>
        <p:nvSpPr>
          <p:cNvPr id="9" name="Round Same Side Corner Rectangle 8">
            <a:hlinkClick r:id="rId7" action="ppaction://hlinksldjump"/>
          </p:cNvPr>
          <p:cNvSpPr/>
          <p:nvPr userDrawn="1"/>
        </p:nvSpPr>
        <p:spPr>
          <a:xfrm>
            <a:off x="6343080" y="620688"/>
            <a:ext cx="1724368" cy="357190"/>
          </a:xfrm>
          <a:prstGeom prst="round2SameRect">
            <a:avLst/>
          </a:prstGeom>
          <a:gradFill>
            <a:gsLst>
              <a:gs pos="0">
                <a:schemeClr val="accent5">
                  <a:lumMod val="50000"/>
                </a:schemeClr>
              </a:gs>
              <a:gs pos="50000">
                <a:schemeClr val="accent5">
                  <a:lumMod val="75000"/>
                </a:schemeClr>
              </a:gs>
              <a:gs pos="70000">
                <a:schemeClr val="accent5">
                  <a:lumMod val="60000"/>
                  <a:lumOff val="40000"/>
                </a:schemeClr>
              </a:gs>
              <a:gs pos="100000">
                <a:schemeClr val="accent5">
                  <a:lumMod val="40000"/>
                  <a:lumOff val="60000"/>
                </a:schemeClr>
              </a:gs>
            </a:gsLst>
          </a:gradFill>
          <a:ln>
            <a:solidFill>
              <a:srgbClr val="002060"/>
            </a:solidFill>
          </a:ln>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000" b="1" dirty="0" smtClean="0">
                <a:latin typeface="Arial" panose="020B0604020202020204" pitchFamily="34" charset="0"/>
                <a:cs typeface="Arial" panose="020B0604020202020204" pitchFamily="34" charset="0"/>
              </a:rPr>
              <a:t>D1.2 – Website</a:t>
            </a:r>
            <a:r>
              <a:rPr lang="en-GB" sz="1000" b="1" baseline="0" dirty="0" smtClean="0">
                <a:latin typeface="Arial" panose="020B0604020202020204" pitchFamily="34" charset="0"/>
                <a:cs typeface="Arial" panose="020B0604020202020204" pitchFamily="34" charset="0"/>
              </a:rPr>
              <a:t> Comparison</a:t>
            </a:r>
            <a:endParaRPr lang="en-GB" sz="1000" b="1" dirty="0">
              <a:latin typeface="Arial" panose="020B0604020202020204" pitchFamily="34" charset="0"/>
              <a:cs typeface="Arial" panose="020B0604020202020204" pitchFamily="34" charset="0"/>
            </a:endParaRPr>
          </a:p>
        </p:txBody>
      </p:sp>
      <p:sp>
        <p:nvSpPr>
          <p:cNvPr id="6" name="Title 5"/>
          <p:cNvSpPr>
            <a:spLocks noGrp="1"/>
          </p:cNvSpPr>
          <p:nvPr>
            <p:ph type="title"/>
          </p:nvPr>
        </p:nvSpPr>
        <p:spPr>
          <a:xfrm>
            <a:off x="70266" y="72008"/>
            <a:ext cx="8859452" cy="548680"/>
          </a:xfrm>
        </p:spPr>
        <p:txBody>
          <a:bodyPr rtlCol="0"/>
          <a:lstStyle>
            <a:lvl1pPr>
              <a:defRPr>
                <a:latin typeface="Calibri" pitchFamily="34" charset="0"/>
                <a:cs typeface="Calibri" pitchFamily="34" charset="0"/>
              </a:defRPr>
            </a:lvl1pPr>
            <a:extLst/>
          </a:lstStyle>
          <a:p>
            <a:r>
              <a:rPr kumimoji="0" lang="en-US" dirty="0" smtClean="0"/>
              <a:t>Click to edit Master title style</a:t>
            </a:r>
            <a:endParaRPr kumimoji="0" lang="en-US" dirty="0"/>
          </a:p>
        </p:txBody>
      </p:sp>
      <p:sp>
        <p:nvSpPr>
          <p:cNvPr id="15" name="Content Placeholder 1"/>
          <p:cNvSpPr txBox="1">
            <a:spLocks/>
          </p:cNvSpPr>
          <p:nvPr/>
        </p:nvSpPr>
        <p:spPr>
          <a:xfrm>
            <a:off x="133342" y="983578"/>
            <a:ext cx="8840139" cy="5757790"/>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pic>
        <p:nvPicPr>
          <p:cNvPr id="2" name="Picture 1"/>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100392" y="-2406"/>
            <a:ext cx="1001829" cy="623094"/>
          </a:xfrm>
          <a:prstGeom prst="rect">
            <a:avLst/>
          </a:prstGeom>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13648" y="5937012"/>
            <a:ext cx="3203848"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12" name="Freeform 11"/>
          <p:cNvSpPr>
            <a:spLocks/>
          </p:cNvSpPr>
          <p:nvPr/>
        </p:nvSpPr>
        <p:spPr bwMode="auto">
          <a:xfrm>
            <a:off x="1" y="5924550"/>
            <a:ext cx="2339752"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14" name="Right Triangle 13"/>
          <p:cNvSpPr>
            <a:spLocks/>
          </p:cNvSpPr>
          <p:nvPr/>
        </p:nvSpPr>
        <p:spPr bwMode="auto">
          <a:xfrm>
            <a:off x="-6042" y="5949279"/>
            <a:ext cx="1913746" cy="922841"/>
          </a:xfrm>
          <a:prstGeom prst="rtTriangle">
            <a:avLst/>
          </a:prstGeom>
          <a:blipFill>
            <a:blip r:embed="rId4" cstate="email">
              <a:alphaModFix amt="50000"/>
              <a:extLst>
                <a:ext uri="{28A0092B-C50C-407E-A947-70E740481C1C}">
                  <a14:useLocalDpi xmlns:a14="http://schemas.microsoft.com/office/drawing/2010/main" val="0"/>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latin typeface="Calibri" pitchFamily="34" charset="0"/>
              <a:cs typeface="Calibri" pitchFamily="34" charset="0"/>
            </a:endParaRPr>
          </a:p>
        </p:txBody>
      </p:sp>
      <p:cxnSp>
        <p:nvCxnSpPr>
          <p:cNvPr id="15" name="Straight Connector 14"/>
          <p:cNvCxnSpPr>
            <a:stCxn id="14" idx="0"/>
            <a:endCxn id="14" idx="4"/>
          </p:cNvCxnSpPr>
          <p:nvPr/>
        </p:nvCxnSpPr>
        <p:spPr>
          <a:xfrm rot="16200000" flipH="1">
            <a:off x="489410" y="5453826"/>
            <a:ext cx="922841" cy="1913746"/>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4"/>
            <a:ext cx="8229600" cy="857256"/>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457200" y="1000108"/>
            <a:ext cx="8229600" cy="4929222"/>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7" r:id="rId1"/>
    <p:sldLayoutId id="2147483711" r:id="rId2"/>
  </p:sldLayoutIdLst>
  <p:timing>
    <p:tnLst>
      <p:par>
        <p:cTn id="1" dur="indefinite" restart="never" nodeType="tmRoot"/>
      </p:par>
    </p:tnLst>
  </p:timing>
  <p:txStyles>
    <p:title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p:titleStyle>
    <p:bodyStyle>
      <a:lvl1pPr marL="365760" indent="-256032" algn="l" rtl="0" eaLnBrk="1" latinLnBrk="0" hangingPunct="1">
        <a:spcBef>
          <a:spcPts val="0"/>
        </a:spcBef>
        <a:spcAft>
          <a:spcPts val="600"/>
        </a:spcAft>
        <a:buClr>
          <a:schemeClr val="accent1"/>
        </a:buClr>
        <a:buSzPct val="68000"/>
        <a:buFont typeface="Wingdings 3"/>
        <a:buChar char=""/>
        <a:defRPr kumimoji="0" sz="2700" kern="1200">
          <a:solidFill>
            <a:schemeClr val="tx1"/>
          </a:solidFill>
          <a:latin typeface="Calibri" pitchFamily="34" charset="0"/>
          <a:ea typeface="+mn-ea"/>
          <a:cs typeface="Calibri" pitchFamily="34" charset="0"/>
        </a:defRPr>
      </a:lvl1pPr>
      <a:lvl2pPr marL="621792" indent="-228600" algn="l" rtl="0" eaLnBrk="1" latinLnBrk="0" hangingPunct="1">
        <a:spcBef>
          <a:spcPts val="0"/>
        </a:spcBef>
        <a:spcAft>
          <a:spcPts val="600"/>
        </a:spcAft>
        <a:buClr>
          <a:schemeClr val="accent1"/>
        </a:buClr>
        <a:buFont typeface="Verdana"/>
        <a:buChar char="◦"/>
        <a:defRPr kumimoji="0" sz="2300" kern="1200">
          <a:solidFill>
            <a:schemeClr val="tx1"/>
          </a:solidFill>
          <a:latin typeface="Calibri" pitchFamily="34" charset="0"/>
          <a:ea typeface="+mn-ea"/>
          <a:cs typeface="Calibri" pitchFamily="34" charset="0"/>
        </a:defRPr>
      </a:lvl2pPr>
      <a:lvl3pPr marL="859536" indent="-228600" algn="l" rtl="0" eaLnBrk="1" latinLnBrk="0" hangingPunct="1">
        <a:spcBef>
          <a:spcPts val="0"/>
        </a:spcBef>
        <a:spcAft>
          <a:spcPts val="600"/>
        </a:spcAft>
        <a:buClr>
          <a:schemeClr val="accent2"/>
        </a:buClr>
        <a:buSzPct val="100000"/>
        <a:buFont typeface="Wingdings 2"/>
        <a:buChar char=""/>
        <a:defRPr kumimoji="0" sz="2100" kern="1200">
          <a:solidFill>
            <a:schemeClr val="tx1"/>
          </a:solidFill>
          <a:latin typeface="Calibri" pitchFamily="34" charset="0"/>
          <a:ea typeface="+mn-ea"/>
          <a:cs typeface="Calibri" pitchFamily="34" charset="0"/>
        </a:defRPr>
      </a:lvl3pPr>
      <a:lvl4pPr marL="1143000" indent="-228600" algn="l" rtl="0" eaLnBrk="1" latinLnBrk="0" hangingPunct="1">
        <a:spcBef>
          <a:spcPts val="0"/>
        </a:spcBef>
        <a:spcAft>
          <a:spcPts val="600"/>
        </a:spcAft>
        <a:buClr>
          <a:schemeClr val="accent2"/>
        </a:buClr>
        <a:buFont typeface="Wingdings 2"/>
        <a:buChar char=""/>
        <a:defRPr kumimoji="0" sz="1900" kern="1200">
          <a:solidFill>
            <a:schemeClr val="tx1"/>
          </a:solidFill>
          <a:latin typeface="Calibri" pitchFamily="34" charset="0"/>
          <a:ea typeface="+mn-ea"/>
          <a:cs typeface="Calibri" pitchFamily="34" charset="0"/>
        </a:defRPr>
      </a:lvl4pPr>
      <a:lvl5pPr marL="1371600" indent="-228600" algn="l" rtl="0" eaLnBrk="1" latinLnBrk="0" hangingPunct="1">
        <a:spcBef>
          <a:spcPts val="0"/>
        </a:spcBef>
        <a:spcAft>
          <a:spcPts val="600"/>
        </a:spcAft>
        <a:buClr>
          <a:schemeClr val="accent2"/>
        </a:buClr>
        <a:buFont typeface="Wingdings 2"/>
        <a:buChar char=""/>
        <a:defRPr kumimoji="0" sz="1800" kern="1200">
          <a:solidFill>
            <a:schemeClr val="tx1"/>
          </a:solidFill>
          <a:latin typeface="Calibri" pitchFamily="34" charset="0"/>
          <a:ea typeface="+mn-ea"/>
          <a:cs typeface="Calibri"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hyperlink" Target="Unit%2013%20-%20Website%20Walkthrough.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hyperlink" Target="http://art.yale.edu/"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hyperlink" Target="https://www.webanywhere.co.uk/blog/2018/01/the-best-uk-school-websites-for-201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5682260"/>
            <a:ext cx="8928992" cy="771076"/>
          </a:xfrm>
        </p:spPr>
        <p:txBody>
          <a:bodyPr rtlCol="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4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LO3 </a:t>
            </a:r>
            <a:r>
              <a:rPr lang="en-US" sz="34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Be </a:t>
            </a:r>
            <a:r>
              <a:rPr lang="en-US" sz="34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Able To Create Or Modify Components Of Websites To Meet Business Needs</a:t>
            </a:r>
            <a:endParaRPr lang="en-US" sz="34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Rectangle 6"/>
          <p:cNvSpPr/>
          <p:nvPr/>
        </p:nvSpPr>
        <p:spPr>
          <a:xfrm>
            <a:off x="251520" y="260648"/>
            <a:ext cx="8712968" cy="170843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dirty="0"/>
          </a:p>
        </p:txBody>
      </p:sp>
      <p:sp>
        <p:nvSpPr>
          <p:cNvPr id="8" name="TextBox 7"/>
          <p:cNvSpPr txBox="1"/>
          <p:nvPr/>
        </p:nvSpPr>
        <p:spPr>
          <a:xfrm>
            <a:off x="323528" y="332656"/>
            <a:ext cx="8496944" cy="1554272"/>
          </a:xfrm>
          <a:prstGeom prst="rect">
            <a:avLst/>
          </a:prstGeom>
          <a:noFill/>
        </p:spPr>
        <p:txBody>
          <a:bodyPr wrap="square" rtlCol="0">
            <a:spAutoFit/>
          </a:bodyPr>
          <a:lstStyle/>
          <a:p>
            <a:pPr algn="r"/>
            <a:r>
              <a:rPr lang="en-GB" sz="3000" b="1" dirty="0" smtClean="0"/>
              <a:t>OCR Level 02 – Cambridge Technical</a:t>
            </a:r>
            <a:endParaRPr lang="en-GB" sz="3000" b="1" dirty="0"/>
          </a:p>
          <a:p>
            <a:pPr algn="r"/>
            <a:r>
              <a:rPr lang="en-GB" sz="3100" dirty="0"/>
              <a:t> </a:t>
            </a:r>
            <a:r>
              <a:rPr lang="en-GB" sz="3100" b="1" dirty="0"/>
              <a:t>Unit </a:t>
            </a:r>
            <a:r>
              <a:rPr lang="en-GB" sz="3100" b="1" dirty="0" smtClean="0"/>
              <a:t>13 </a:t>
            </a:r>
            <a:r>
              <a:rPr lang="en-GB" sz="3100" b="1" dirty="0"/>
              <a:t>– </a:t>
            </a:r>
            <a:r>
              <a:rPr lang="en-GB" sz="3100" b="1" dirty="0" smtClean="0"/>
              <a:t>Creating Websites</a:t>
            </a:r>
            <a:endParaRPr lang="en-GB" sz="3100" b="1" dirty="0"/>
          </a:p>
          <a:p>
            <a:pPr algn="r"/>
            <a:r>
              <a:rPr lang="en-GB" sz="3200" b="1" dirty="0" smtClean="0">
                <a:solidFill>
                  <a:schemeClr val="tx1">
                    <a:lumMod val="50000"/>
                    <a:lumOff val="50000"/>
                  </a:schemeClr>
                </a:solidFill>
              </a:rPr>
              <a:t>2016 Specification </a:t>
            </a:r>
            <a:r>
              <a:rPr lang="en-GB" sz="3200" b="1" dirty="0">
                <a:solidFill>
                  <a:schemeClr val="tx1">
                    <a:lumMod val="50000"/>
                    <a:lumOff val="50000"/>
                  </a:schemeClr>
                </a:solidFill>
              </a:rPr>
              <a:t>- T/615/1382 </a:t>
            </a:r>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195736" y="2044846"/>
            <a:ext cx="6768752" cy="2916243"/>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5283" y="309942"/>
            <a:ext cx="1665629" cy="1599701"/>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1672" y="1052736"/>
            <a:ext cx="6406552" cy="5780044"/>
          </a:xfrm>
          <a:prstGeom prst="rect">
            <a:avLst/>
          </a:prstGeom>
        </p:spPr>
        <p:txBody>
          <a:bodyPr wrap="square">
            <a:spAutoFit/>
          </a:bodyPr>
          <a:lstStyle/>
          <a:p>
            <a:pPr marL="354013" indent="-354013">
              <a:buClr>
                <a:srgbClr val="00B050"/>
              </a:buClr>
              <a:buFont typeface="Wingdings 3" panose="05040102010807070707" pitchFamily="18" charset="2"/>
              <a:buChar char=""/>
              <a:tabLst>
                <a:tab pos="1792288" algn="l"/>
                <a:tab pos="3230563" algn="l"/>
                <a:tab pos="4668838" algn="l"/>
                <a:tab pos="6096000" algn="l"/>
              </a:tabLst>
            </a:pPr>
            <a:r>
              <a:rPr lang="en-US" sz="1680" dirty="0" smtClean="0">
                <a:latin typeface="Arial" panose="020B0604020202020204" pitchFamily="34" charset="0"/>
                <a:cs typeface="Arial" panose="020B0604020202020204" pitchFamily="34" charset="0"/>
              </a:rPr>
              <a:t>There is nothing more important in web design and project planning than meeting the needs of the client and meeting the business needs of the project. Even if the page is not aesthetically pleasing, as long as the client is happy. For D1.2, you need to review the page against those stated needs from LO1. Using the following headings, write a review of how your page compares to the clients original design. Be critical of both sites in your review. The review needs to be seen as well as explained.</a:t>
            </a:r>
          </a:p>
          <a:p>
            <a:pPr marL="354013" indent="-354013">
              <a:buClr>
                <a:srgbClr val="00B050"/>
              </a:buClr>
              <a:buFont typeface="Wingdings 3" panose="05040102010807070707" pitchFamily="18" charset="2"/>
              <a:buChar char=""/>
              <a:tabLst>
                <a:tab pos="1792288" algn="l"/>
                <a:tab pos="3230563" algn="l"/>
                <a:tab pos="4668838" algn="l"/>
                <a:tab pos="6096000" algn="l"/>
              </a:tabLst>
            </a:pPr>
            <a:r>
              <a:rPr lang="en-US" sz="1680" b="1" dirty="0" smtClean="0">
                <a:latin typeface="Arial" panose="020B0604020202020204" pitchFamily="34" charset="0"/>
                <a:cs typeface="Arial" panose="020B0604020202020204" pitchFamily="34" charset="0"/>
              </a:rPr>
              <a:t>Comparison </a:t>
            </a:r>
            <a:r>
              <a:rPr lang="en-US" sz="1680" b="1" dirty="0">
                <a:latin typeface="Arial" panose="020B0604020202020204" pitchFamily="34" charset="0"/>
                <a:cs typeface="Arial" panose="020B0604020202020204" pitchFamily="34" charset="0"/>
              </a:rPr>
              <a:t>of updated website against business </a:t>
            </a:r>
            <a:r>
              <a:rPr lang="en-US" sz="1680" b="1" dirty="0" smtClean="0">
                <a:latin typeface="Arial" panose="020B0604020202020204" pitchFamily="34" charset="0"/>
                <a:cs typeface="Arial" panose="020B0604020202020204" pitchFamily="34" charset="0"/>
              </a:rPr>
              <a:t>needs</a:t>
            </a:r>
            <a:r>
              <a:rPr lang="en-US" sz="1680" dirty="0" smtClean="0">
                <a:latin typeface="Arial" panose="020B0604020202020204" pitchFamily="34" charset="0"/>
                <a:cs typeface="Arial" panose="020B0604020202020204" pitchFamily="34" charset="0"/>
              </a:rPr>
              <a:t> – In a presentation show sections of your completed page along side the clients original site There should be a reviewed comparison for the following:</a:t>
            </a:r>
          </a:p>
          <a:p>
            <a:pPr marL="742950" lvl="1" indent="-285750">
              <a:buClr>
                <a:srgbClr val="00B050"/>
              </a:buClr>
              <a:buFont typeface="Wingdings" panose="05000000000000000000" pitchFamily="2" charset="2"/>
              <a:buChar char="§"/>
            </a:pPr>
            <a:r>
              <a:rPr lang="en-GB" sz="1680" dirty="0" smtClean="0"/>
              <a:t>target </a:t>
            </a:r>
            <a:r>
              <a:rPr lang="en-GB" sz="1680" dirty="0"/>
              <a:t>audience</a:t>
            </a:r>
          </a:p>
          <a:p>
            <a:pPr marL="742950" lvl="1" indent="-285750">
              <a:buClr>
                <a:srgbClr val="00B050"/>
              </a:buClr>
              <a:buFont typeface="Wingdings" panose="05000000000000000000" pitchFamily="2" charset="2"/>
              <a:buChar char="§"/>
            </a:pPr>
            <a:r>
              <a:rPr lang="en-GB" sz="1680" dirty="0" smtClean="0"/>
              <a:t>purpose</a:t>
            </a:r>
            <a:endParaRPr lang="en-GB" sz="1680" dirty="0"/>
          </a:p>
          <a:p>
            <a:pPr marL="742950" lvl="1" indent="-285750">
              <a:buClr>
                <a:srgbClr val="00B050"/>
              </a:buClr>
              <a:buFont typeface="Wingdings" panose="05000000000000000000" pitchFamily="2" charset="2"/>
              <a:buChar char="§"/>
            </a:pPr>
            <a:r>
              <a:rPr lang="en-GB" sz="1680" dirty="0" smtClean="0"/>
              <a:t>aesthetics </a:t>
            </a:r>
            <a:r>
              <a:rPr lang="en-GB" sz="1680" dirty="0"/>
              <a:t>(e.g. content)</a:t>
            </a:r>
          </a:p>
          <a:p>
            <a:pPr marL="742950" lvl="1" indent="-285750">
              <a:buClr>
                <a:srgbClr val="00B050"/>
              </a:buClr>
              <a:buFont typeface="Wingdings" panose="05000000000000000000" pitchFamily="2" charset="2"/>
              <a:buChar char="§"/>
            </a:pPr>
            <a:r>
              <a:rPr lang="en-GB" sz="1680" dirty="0" smtClean="0"/>
              <a:t>legal </a:t>
            </a:r>
            <a:r>
              <a:rPr lang="en-GB" sz="1680" dirty="0"/>
              <a:t>requirements</a:t>
            </a:r>
          </a:p>
          <a:p>
            <a:pPr marL="742950" lvl="1" indent="-285750">
              <a:buClr>
                <a:srgbClr val="00B050"/>
              </a:buClr>
              <a:buFont typeface="Wingdings" panose="05000000000000000000" pitchFamily="2" charset="2"/>
              <a:buChar char="§"/>
            </a:pPr>
            <a:r>
              <a:rPr lang="en-US" sz="1680" dirty="0" smtClean="0"/>
              <a:t>user </a:t>
            </a:r>
            <a:r>
              <a:rPr lang="en-US" sz="1680" dirty="0"/>
              <a:t>needs (e.g. download speed, functionality)</a:t>
            </a:r>
          </a:p>
          <a:p>
            <a:pPr marL="742950" lvl="1" indent="-285750">
              <a:buClr>
                <a:srgbClr val="00B050"/>
              </a:buClr>
              <a:buFont typeface="Wingdings" panose="05000000000000000000" pitchFamily="2" charset="2"/>
              <a:buChar char="§"/>
            </a:pPr>
            <a:r>
              <a:rPr lang="en-GB" sz="1680" dirty="0" smtClean="0"/>
              <a:t>security </a:t>
            </a:r>
            <a:r>
              <a:rPr lang="en-GB" sz="1680" dirty="0"/>
              <a:t>features</a:t>
            </a:r>
          </a:p>
          <a:p>
            <a:pPr marL="742950" lvl="1" indent="-285750">
              <a:buClr>
                <a:srgbClr val="00B050"/>
              </a:buClr>
              <a:buFont typeface="Wingdings" panose="05000000000000000000" pitchFamily="2" charset="2"/>
              <a:buChar char="§"/>
            </a:pPr>
            <a:r>
              <a:rPr lang="en-GB" sz="1680" dirty="0" smtClean="0"/>
              <a:t>multimedia</a:t>
            </a:r>
            <a:endParaRPr lang="en-GB" sz="1680" dirty="0"/>
          </a:p>
          <a:p>
            <a:pPr marL="742950" lvl="1" indent="-285750">
              <a:buClr>
                <a:srgbClr val="00B050"/>
              </a:buClr>
              <a:buFont typeface="Wingdings" panose="05000000000000000000" pitchFamily="2" charset="2"/>
              <a:buChar char="§"/>
            </a:pPr>
            <a:r>
              <a:rPr lang="en-GB" sz="1680" dirty="0" smtClean="0"/>
              <a:t>interactivity</a:t>
            </a:r>
            <a:endParaRPr lang="en-GB" sz="1680" dirty="0"/>
          </a:p>
          <a:p>
            <a:pPr marL="742950" lvl="1" indent="-285750">
              <a:buClr>
                <a:srgbClr val="00B050"/>
              </a:buClr>
              <a:buFont typeface="Wingdings" panose="05000000000000000000" pitchFamily="2" charset="2"/>
              <a:buChar char="§"/>
            </a:pPr>
            <a:r>
              <a:rPr lang="en-GB" sz="1680" dirty="0" smtClean="0"/>
              <a:t>accessibility</a:t>
            </a:r>
            <a:endParaRPr lang="en-GB" sz="1680" dirty="0"/>
          </a:p>
        </p:txBody>
      </p:sp>
      <p:sp>
        <p:nvSpPr>
          <p:cNvPr id="8" name="Title 2"/>
          <p:cNvSpPr>
            <a:spLocks noGrp="1"/>
          </p:cNvSpPr>
          <p:nvPr>
            <p:ph type="title"/>
          </p:nvPr>
        </p:nvSpPr>
        <p:spPr>
          <a:xfrm>
            <a:off x="35496" y="44624"/>
            <a:ext cx="8064896" cy="548680"/>
          </a:xfrm>
        </p:spPr>
        <p:txBody>
          <a:bodyPr>
            <a:noAutofit/>
          </a:bodyPr>
          <a:lstStyle/>
          <a:p>
            <a:r>
              <a:rPr lang="en-US" sz="2800" dirty="0" smtClean="0"/>
              <a:t>D1.1 – Recommend Changes To Website Components</a:t>
            </a:r>
            <a:endParaRPr lang="en-GB" sz="2800" dirty="0"/>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588224" y="1052736"/>
            <a:ext cx="2304256" cy="3072341"/>
          </a:xfrm>
          <a:prstGeom prst="rect">
            <a:avLst/>
          </a:prstGeom>
        </p:spPr>
      </p:pic>
    </p:spTree>
    <p:extLst>
      <p:ext uri="{BB962C8B-B14F-4D97-AF65-F5344CB8AC3E}">
        <p14:creationId xmlns:p14="http://schemas.microsoft.com/office/powerpoint/2010/main" val="4137798222"/>
      </p:ext>
    </p:extLst>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1672" y="1052736"/>
            <a:ext cx="6406552" cy="5509200"/>
          </a:xfrm>
          <a:prstGeom prst="rect">
            <a:avLst/>
          </a:prstGeom>
        </p:spPr>
        <p:txBody>
          <a:bodyPr wrap="square">
            <a:spAutoFit/>
          </a:bodyPr>
          <a:lstStyle/>
          <a:p>
            <a:pPr marL="354013" indent="-354013">
              <a:buClr>
                <a:srgbClr val="00B050"/>
              </a:buClr>
              <a:buFont typeface="Wingdings 3" panose="05040102010807070707" pitchFamily="18" charset="2"/>
              <a:buChar char=""/>
              <a:tabLst>
                <a:tab pos="1792288" algn="l"/>
                <a:tab pos="3230563" algn="l"/>
                <a:tab pos="4668838" algn="l"/>
                <a:tab pos="6096000" algn="l"/>
              </a:tabLst>
            </a:pPr>
            <a:r>
              <a:rPr lang="en-US" sz="2200" b="1" dirty="0" smtClean="0">
                <a:latin typeface="Arial" panose="020B0604020202020204" pitchFamily="34" charset="0"/>
                <a:cs typeface="Arial" panose="020B0604020202020204" pitchFamily="34" charset="0"/>
              </a:rPr>
              <a:t>Demonstration </a:t>
            </a:r>
            <a:r>
              <a:rPr lang="en-US" sz="2200" b="1" dirty="0">
                <a:latin typeface="Arial" panose="020B0604020202020204" pitchFamily="34" charset="0"/>
                <a:cs typeface="Arial" panose="020B0604020202020204" pitchFamily="34" charset="0"/>
              </a:rPr>
              <a:t>of </a:t>
            </a:r>
            <a:r>
              <a:rPr lang="en-US" sz="2200" b="1" dirty="0" smtClean="0">
                <a:latin typeface="Arial" panose="020B0604020202020204" pitchFamily="34" charset="0"/>
                <a:cs typeface="Arial" panose="020B0604020202020204" pitchFamily="34" charset="0"/>
              </a:rPr>
              <a:t>functionality</a:t>
            </a:r>
            <a:r>
              <a:rPr lang="en-US" sz="2200" dirty="0" smtClean="0">
                <a:latin typeface="Arial" panose="020B0604020202020204" pitchFamily="34" charset="0"/>
                <a:cs typeface="Arial" panose="020B0604020202020204" pitchFamily="34" charset="0"/>
              </a:rPr>
              <a:t> – Show the code for the links, the email, and demonstrate and explain how your page is more functional and that it is relevant for the client.</a:t>
            </a:r>
          </a:p>
          <a:p>
            <a:pPr marL="354013" indent="-354013">
              <a:buClr>
                <a:srgbClr val="00B050"/>
              </a:buClr>
              <a:buFont typeface="Wingdings 3" panose="05040102010807070707" pitchFamily="18" charset="2"/>
              <a:buChar char=""/>
              <a:tabLst>
                <a:tab pos="1792288" algn="l"/>
                <a:tab pos="3230563" algn="l"/>
                <a:tab pos="4668838" algn="l"/>
                <a:tab pos="6096000" algn="l"/>
              </a:tabLst>
            </a:pPr>
            <a:r>
              <a:rPr lang="en-US" sz="2200" b="1" dirty="0" smtClean="0">
                <a:latin typeface="Arial" panose="020B0604020202020204" pitchFamily="34" charset="0"/>
                <a:cs typeface="Arial" panose="020B0604020202020204" pitchFamily="34" charset="0"/>
              </a:rPr>
              <a:t>Demonstration </a:t>
            </a:r>
            <a:r>
              <a:rPr lang="en-US" sz="2200" b="1" dirty="0">
                <a:latin typeface="Arial" panose="020B0604020202020204" pitchFamily="34" charset="0"/>
                <a:cs typeface="Arial" panose="020B0604020202020204" pitchFamily="34" charset="0"/>
              </a:rPr>
              <a:t>of </a:t>
            </a:r>
            <a:r>
              <a:rPr lang="en-US" sz="2200" b="1" dirty="0" smtClean="0">
                <a:latin typeface="Arial" panose="020B0604020202020204" pitchFamily="34" charset="0"/>
                <a:cs typeface="Arial" panose="020B0604020202020204" pitchFamily="34" charset="0"/>
              </a:rPr>
              <a:t>interactivity</a:t>
            </a:r>
            <a:r>
              <a:rPr lang="en-US" sz="2200" dirty="0" smtClean="0">
                <a:latin typeface="Arial" panose="020B0604020202020204" pitchFamily="34" charset="0"/>
                <a:cs typeface="Arial" panose="020B0604020202020204" pitchFamily="34" charset="0"/>
              </a:rPr>
              <a:t> – Show the code for the form, specifically the submit button, show the code for rollover images or the banner with hotspots and explain how this added media content will make the website more interesting and interactive for the audience who will be visiting it time and again.</a:t>
            </a:r>
          </a:p>
          <a:p>
            <a:pPr>
              <a:buClr>
                <a:srgbClr val="00B050"/>
              </a:buClr>
              <a:tabLst>
                <a:tab pos="1792288" algn="l"/>
                <a:tab pos="3230563" algn="l"/>
                <a:tab pos="4668838" algn="l"/>
                <a:tab pos="6096000" algn="l"/>
              </a:tabLst>
            </a:pPr>
            <a:r>
              <a:rPr lang="en-US" sz="2200" b="1" dirty="0">
                <a:solidFill>
                  <a:srgbClr val="FF0000"/>
                </a:solidFill>
                <a:latin typeface="Arial" panose="020B0604020202020204" pitchFamily="34" charset="0"/>
                <a:cs typeface="Arial" panose="020B0604020202020204" pitchFamily="34" charset="0"/>
              </a:rPr>
              <a:t>D1.2 </a:t>
            </a:r>
            <a:r>
              <a:rPr lang="en-US" sz="2200" b="1" dirty="0" smtClean="0">
                <a:solidFill>
                  <a:srgbClr val="FF0000"/>
                </a:solidFill>
                <a:latin typeface="Arial" panose="020B0604020202020204" pitchFamily="34" charset="0"/>
                <a:cs typeface="Arial" panose="020B0604020202020204" pitchFamily="34" charset="0"/>
              </a:rPr>
              <a:t>– Task 06 - </a:t>
            </a:r>
            <a:r>
              <a:rPr lang="en-US" sz="2200" dirty="0" smtClean="0">
                <a:solidFill>
                  <a:srgbClr val="FF0000"/>
                </a:solidFill>
                <a:latin typeface="Arial" panose="020B0604020202020204" pitchFamily="34" charset="0"/>
                <a:cs typeface="Arial" panose="020B0604020202020204" pitchFamily="34" charset="0"/>
              </a:rPr>
              <a:t>In a presentation with speaker notes, compare your </a:t>
            </a:r>
            <a:r>
              <a:rPr lang="en-US" sz="2200" dirty="0">
                <a:solidFill>
                  <a:srgbClr val="FF0000"/>
                </a:solidFill>
                <a:latin typeface="Arial" panose="020B0604020202020204" pitchFamily="34" charset="0"/>
                <a:cs typeface="Arial" panose="020B0604020202020204" pitchFamily="34" charset="0"/>
              </a:rPr>
              <a:t>website components against business </a:t>
            </a:r>
            <a:r>
              <a:rPr lang="en-US" sz="2200" dirty="0" smtClean="0">
                <a:solidFill>
                  <a:srgbClr val="FF0000"/>
                </a:solidFill>
                <a:latin typeface="Arial" panose="020B0604020202020204" pitchFamily="34" charset="0"/>
                <a:cs typeface="Arial" panose="020B0604020202020204" pitchFamily="34" charset="0"/>
              </a:rPr>
              <a:t>needs.</a:t>
            </a:r>
          </a:p>
          <a:p>
            <a:pPr marL="354013" indent="-354013">
              <a:buClr>
                <a:srgbClr val="00B050"/>
              </a:buClr>
              <a:buSzPct val="68000"/>
              <a:buFont typeface="Arial" panose="020B0604020202020204" pitchFamily="34" charset="0"/>
              <a:buChar char="►"/>
              <a:tabLst>
                <a:tab pos="1792288" algn="l"/>
                <a:tab pos="3230563" algn="l"/>
                <a:tab pos="4668838" algn="l"/>
                <a:tab pos="6096000" algn="l"/>
              </a:tabLst>
            </a:pPr>
            <a:r>
              <a:rPr lang="en-US" sz="2200" dirty="0">
                <a:latin typeface="Arial" panose="020B0604020202020204" pitchFamily="34" charset="0"/>
                <a:cs typeface="Arial" panose="020B0604020202020204" pitchFamily="34" charset="0"/>
              </a:rPr>
              <a:t>Present the solution to the </a:t>
            </a:r>
            <a:r>
              <a:rPr lang="en-US" sz="2200" dirty="0" smtClean="0">
                <a:latin typeface="Arial" panose="020B0604020202020204" pitchFamily="34" charset="0"/>
                <a:cs typeface="Arial" panose="020B0604020202020204" pitchFamily="34" charset="0"/>
              </a:rPr>
              <a:t>stakeholders (teachers and students) with speaker notes.</a:t>
            </a:r>
            <a:endParaRPr lang="en-US" sz="2200" b="1" dirty="0">
              <a:latin typeface="Arial" panose="020B0604020202020204" pitchFamily="34" charset="0"/>
              <a:cs typeface="Arial" panose="020B0604020202020204" pitchFamily="34" charset="0"/>
            </a:endParaRPr>
          </a:p>
        </p:txBody>
      </p:sp>
      <p:sp>
        <p:nvSpPr>
          <p:cNvPr id="8" name="Title 2"/>
          <p:cNvSpPr>
            <a:spLocks noGrp="1"/>
          </p:cNvSpPr>
          <p:nvPr>
            <p:ph type="title"/>
          </p:nvPr>
        </p:nvSpPr>
        <p:spPr>
          <a:xfrm>
            <a:off x="35496" y="44624"/>
            <a:ext cx="8064896" cy="548680"/>
          </a:xfrm>
        </p:spPr>
        <p:txBody>
          <a:bodyPr>
            <a:noAutofit/>
          </a:bodyPr>
          <a:lstStyle/>
          <a:p>
            <a:r>
              <a:rPr lang="en-US" sz="2800" dirty="0" smtClean="0"/>
              <a:t>D1.2 – Compare Changes To Website Components</a:t>
            </a:r>
            <a:endParaRPr lang="en-GB" sz="2800" dirty="0"/>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588224" y="1052736"/>
            <a:ext cx="2304256" cy="3072341"/>
          </a:xfrm>
          <a:prstGeom prst="rect">
            <a:avLst/>
          </a:prstGeom>
        </p:spPr>
      </p:pic>
    </p:spTree>
    <p:extLst>
      <p:ext uri="{BB962C8B-B14F-4D97-AF65-F5344CB8AC3E}">
        <p14:creationId xmlns:p14="http://schemas.microsoft.com/office/powerpoint/2010/main" val="2892223138"/>
      </p:ext>
    </p:extLst>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1672" y="1052736"/>
            <a:ext cx="7054624" cy="5632311"/>
          </a:xfrm>
          <a:prstGeom prst="rect">
            <a:avLst/>
          </a:prstGeom>
        </p:spPr>
        <p:txBody>
          <a:bodyPr wrap="square">
            <a:spAutoFit/>
          </a:bodyPr>
          <a:lstStyle/>
          <a:p>
            <a:pPr marL="354013" indent="-354013">
              <a:buClr>
                <a:srgbClr val="00B050"/>
              </a:buClr>
              <a:buFont typeface="Wingdings 3" panose="05040102010807070707" pitchFamily="18" charset="2"/>
              <a:buChar char=""/>
              <a:tabLst>
                <a:tab pos="1792288" algn="l"/>
                <a:tab pos="3230563" algn="l"/>
                <a:tab pos="4668838" algn="l"/>
                <a:tab pos="6096000" algn="l"/>
              </a:tabLst>
            </a:pPr>
            <a:r>
              <a:rPr lang="en-US" dirty="0">
                <a:latin typeface="Arial" panose="020B0604020202020204" pitchFamily="34" charset="0"/>
                <a:cs typeface="Arial" panose="020B0604020202020204" pitchFamily="34" charset="0"/>
              </a:rPr>
              <a:t>For the </a:t>
            </a:r>
            <a:r>
              <a:rPr lang="en-US" dirty="0" smtClean="0">
                <a:latin typeface="Arial" panose="020B0604020202020204" pitchFamily="34" charset="0"/>
                <a:cs typeface="Arial" panose="020B0604020202020204" pitchFamily="34" charset="0"/>
              </a:rPr>
              <a:t>third </a:t>
            </a:r>
            <a:r>
              <a:rPr lang="en-US" dirty="0">
                <a:latin typeface="Arial" panose="020B0604020202020204" pitchFamily="34" charset="0"/>
                <a:cs typeface="Arial" panose="020B0604020202020204" pitchFamily="34" charset="0"/>
              </a:rPr>
              <a:t>part of the </a:t>
            </a:r>
            <a:r>
              <a:rPr lang="en-US" dirty="0" smtClean="0">
                <a:latin typeface="Arial" panose="020B0604020202020204" pitchFamily="34" charset="0"/>
                <a:cs typeface="Arial" panose="020B0604020202020204" pitchFamily="34" charset="0"/>
              </a:rPr>
              <a:t>distinction </a:t>
            </a:r>
            <a:r>
              <a:rPr lang="en-US" dirty="0">
                <a:latin typeface="Arial" panose="020B0604020202020204" pitchFamily="34" charset="0"/>
                <a:cs typeface="Arial" panose="020B0604020202020204" pitchFamily="34" charset="0"/>
              </a:rPr>
              <a:t>criteria you will need to obtain feedback from audience on your </a:t>
            </a:r>
            <a:r>
              <a:rPr lang="en-US" dirty="0" smtClean="0">
                <a:latin typeface="Arial" panose="020B0604020202020204" pitchFamily="34" charset="0"/>
                <a:cs typeface="Arial" panose="020B0604020202020204" pitchFamily="34" charset="0"/>
              </a:rPr>
              <a:t>review. </a:t>
            </a:r>
            <a:r>
              <a:rPr lang="en-US" dirty="0">
                <a:latin typeface="Arial" panose="020B0604020202020204" pitchFamily="34" charset="0"/>
                <a:cs typeface="Arial" panose="020B0604020202020204" pitchFamily="34" charset="0"/>
              </a:rPr>
              <a:t>To do this you should create a questionnaire that includes at least 10 questions, 6 can be yes/no questions (quantitative). These could include questions asked about:</a:t>
            </a:r>
          </a:p>
          <a:p>
            <a:pPr marL="804863" lvl="1" indent="-450850">
              <a:buClr>
                <a:srgbClr val="00B050"/>
              </a:buClr>
              <a:buFont typeface="Wingdings 3" panose="05040102010807070707" pitchFamily="18" charset="2"/>
              <a:buChar char=""/>
              <a:tabLst>
                <a:tab pos="1792288" algn="l"/>
                <a:tab pos="3230563" algn="l"/>
                <a:tab pos="4668838" algn="l"/>
                <a:tab pos="6096000" algn="l"/>
              </a:tabLst>
            </a:pPr>
            <a:r>
              <a:rPr lang="en-US" dirty="0" smtClean="0">
                <a:latin typeface="Arial" panose="020B0604020202020204" pitchFamily="34" charset="0"/>
                <a:cs typeface="Arial" panose="020B0604020202020204" pitchFamily="34" charset="0"/>
              </a:rPr>
              <a:t>Appropriateness</a:t>
            </a:r>
            <a:r>
              <a:rPr lang="en-US" dirty="0">
                <a:latin typeface="Arial" panose="020B0604020202020204" pitchFamily="34" charset="0"/>
                <a:cs typeface="Arial" panose="020B0604020202020204" pitchFamily="34" charset="0"/>
              </a:rPr>
              <a:t>, clarity, content, speeds, navigation, font choice, colour </a:t>
            </a:r>
            <a:r>
              <a:rPr lang="en-US" dirty="0" smtClean="0">
                <a:latin typeface="Arial" panose="020B0604020202020204" pitchFamily="34" charset="0"/>
                <a:cs typeface="Arial" panose="020B0604020202020204" pitchFamily="34" charset="0"/>
              </a:rPr>
              <a:t>combinations.</a:t>
            </a:r>
            <a:endParaRPr lang="en-US" dirty="0">
              <a:latin typeface="Arial" panose="020B0604020202020204" pitchFamily="34" charset="0"/>
              <a:cs typeface="Arial" panose="020B0604020202020204" pitchFamily="34" charset="0"/>
            </a:endParaRPr>
          </a:p>
          <a:p>
            <a:pPr marL="354013" indent="-354013">
              <a:buClr>
                <a:srgbClr val="00B050"/>
              </a:buClr>
              <a:buFont typeface="Wingdings 3" panose="05040102010807070707" pitchFamily="18" charset="2"/>
              <a:buChar char=""/>
              <a:tabLst>
                <a:tab pos="1792288" algn="l"/>
                <a:tab pos="3230563" algn="l"/>
                <a:tab pos="4668838" algn="l"/>
                <a:tab pos="6096000" algn="l"/>
              </a:tabLst>
            </a:pPr>
            <a:r>
              <a:rPr lang="en-US" dirty="0">
                <a:latin typeface="Arial" panose="020B0604020202020204" pitchFamily="34" charset="0"/>
                <a:cs typeface="Arial" panose="020B0604020202020204" pitchFamily="34" charset="0"/>
              </a:rPr>
              <a:t>The last </a:t>
            </a:r>
            <a:r>
              <a:rPr lang="en-US" dirty="0" smtClean="0">
                <a:latin typeface="Arial" panose="020B0604020202020204" pitchFamily="34" charset="0"/>
                <a:cs typeface="Arial" panose="020B0604020202020204" pitchFamily="34" charset="0"/>
              </a:rPr>
              <a:t>questions </a:t>
            </a:r>
            <a:r>
              <a:rPr lang="en-US" dirty="0">
                <a:latin typeface="Arial" panose="020B0604020202020204" pitchFamily="34" charset="0"/>
                <a:cs typeface="Arial" panose="020B0604020202020204" pitchFamily="34" charset="0"/>
              </a:rPr>
              <a:t>should be about improvements that should be suggested, </a:t>
            </a:r>
            <a:r>
              <a:rPr lang="en-US" dirty="0" smtClean="0">
                <a:latin typeface="Arial" panose="020B0604020202020204" pitchFamily="34" charset="0"/>
                <a:cs typeface="Arial" panose="020B0604020202020204" pitchFamily="34" charset="0"/>
              </a:rPr>
              <a:t>and these should be on </a:t>
            </a:r>
            <a:r>
              <a:rPr lang="en-US" dirty="0">
                <a:latin typeface="Arial" panose="020B0604020202020204" pitchFamily="34" charset="0"/>
                <a:cs typeface="Arial" panose="020B0604020202020204" pitchFamily="34" charset="0"/>
              </a:rPr>
              <a:t>design, clarity, interactive response, function</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a:buClr>
                <a:srgbClr val="00B050"/>
              </a:buClr>
              <a:tabLst>
                <a:tab pos="1792288" algn="l"/>
                <a:tab pos="3230563" algn="l"/>
                <a:tab pos="4668838" algn="l"/>
                <a:tab pos="6096000" algn="l"/>
              </a:tabLst>
            </a:pPr>
            <a:r>
              <a:rPr lang="en-US" b="1" dirty="0" smtClean="0">
                <a:solidFill>
                  <a:srgbClr val="FF0000"/>
                </a:solidFill>
                <a:latin typeface="Arial" panose="020B0604020202020204" pitchFamily="34" charset="0"/>
                <a:cs typeface="Arial" panose="020B0604020202020204" pitchFamily="34" charset="0"/>
              </a:rPr>
              <a:t>D1.3 </a:t>
            </a:r>
            <a:r>
              <a:rPr lang="en-US" b="1" dirty="0">
                <a:solidFill>
                  <a:srgbClr val="FF0000"/>
                </a:solidFill>
                <a:latin typeface="Arial" panose="020B0604020202020204" pitchFamily="34" charset="0"/>
                <a:cs typeface="Arial" panose="020B0604020202020204" pitchFamily="34" charset="0"/>
              </a:rPr>
              <a:t>– Task </a:t>
            </a:r>
            <a:r>
              <a:rPr lang="en-US" b="1" dirty="0" smtClean="0">
                <a:solidFill>
                  <a:srgbClr val="FF0000"/>
                </a:solidFill>
                <a:latin typeface="Arial" panose="020B0604020202020204" pitchFamily="34" charset="0"/>
                <a:cs typeface="Arial" panose="020B0604020202020204" pitchFamily="34" charset="0"/>
              </a:rPr>
              <a:t>07 </a:t>
            </a:r>
            <a:r>
              <a:rPr lang="en-US" b="1" dirty="0">
                <a:solidFill>
                  <a:srgbClr val="FF0000"/>
                </a:solidFill>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Create a </a:t>
            </a:r>
            <a:r>
              <a:rPr lang="en-US" dirty="0" smtClean="0">
                <a:solidFill>
                  <a:srgbClr val="FF0000"/>
                </a:solidFill>
                <a:latin typeface="Arial" panose="020B0604020202020204" pitchFamily="34" charset="0"/>
                <a:cs typeface="Arial" panose="020B0604020202020204" pitchFamily="34" charset="0"/>
              </a:rPr>
              <a:t>design review questionnaire that helps identify </a:t>
            </a:r>
            <a:r>
              <a:rPr lang="en-US" dirty="0">
                <a:solidFill>
                  <a:srgbClr val="FF0000"/>
                </a:solidFill>
                <a:latin typeface="Arial" panose="020B0604020202020204" pitchFamily="34" charset="0"/>
                <a:cs typeface="Arial" panose="020B0604020202020204" pitchFamily="34" charset="0"/>
              </a:rPr>
              <a:t>criteria for feedback </a:t>
            </a:r>
            <a:r>
              <a:rPr lang="en-US" dirty="0" smtClean="0">
                <a:solidFill>
                  <a:srgbClr val="FF0000"/>
                </a:solidFill>
                <a:latin typeface="Arial" panose="020B0604020202020204" pitchFamily="34" charset="0"/>
                <a:cs typeface="Arial" panose="020B0604020202020204" pitchFamily="34" charset="0"/>
              </a:rPr>
              <a:t>from the target audience</a:t>
            </a:r>
            <a:r>
              <a:rPr lang="en-US" dirty="0">
                <a:solidFill>
                  <a:srgbClr val="FF0000"/>
                </a:solidFill>
                <a:latin typeface="Arial" panose="020B0604020202020204" pitchFamily="34" charset="0"/>
                <a:cs typeface="Arial" panose="020B0604020202020204" pitchFamily="34" charset="0"/>
              </a:rPr>
              <a:t>.</a:t>
            </a:r>
          </a:p>
          <a:p>
            <a:pPr marL="354013" indent="-354013">
              <a:buClr>
                <a:srgbClr val="00B050"/>
              </a:buClr>
              <a:buSzPct val="68000"/>
              <a:buFont typeface="Arial" panose="020B0604020202020204" pitchFamily="34" charset="0"/>
              <a:buChar char="►"/>
              <a:tabLst>
                <a:tab pos="1792288" algn="l"/>
                <a:tab pos="3230563" algn="l"/>
                <a:tab pos="4668838" algn="l"/>
                <a:tab pos="6096000" algn="l"/>
              </a:tabLst>
            </a:pPr>
            <a:r>
              <a:rPr lang="en-US" dirty="0">
                <a:latin typeface="Arial" panose="020B0604020202020204" pitchFamily="34" charset="0"/>
                <a:cs typeface="Arial" panose="020B0604020202020204" pitchFamily="34" charset="0"/>
              </a:rPr>
              <a:t>I would suggest you create one questionnaire and print it 3 times for three students to fill in, this way your suggested improvements will likely be more applicable and possible to achieve</a:t>
            </a:r>
            <a:r>
              <a:rPr lang="en-US" dirty="0" smtClean="0">
                <a:latin typeface="Arial" panose="020B0604020202020204" pitchFamily="34" charset="0"/>
                <a:cs typeface="Arial" panose="020B0604020202020204" pitchFamily="34" charset="0"/>
              </a:rPr>
              <a:t>.</a:t>
            </a:r>
          </a:p>
          <a:p>
            <a:pPr marL="354013" indent="-354013">
              <a:buClr>
                <a:srgbClr val="00B050"/>
              </a:buClr>
              <a:buSzPct val="68000"/>
              <a:buFont typeface="Arial" panose="020B0604020202020204" pitchFamily="34" charset="0"/>
              <a:buChar char="►"/>
              <a:tabLst>
                <a:tab pos="1792288" algn="l"/>
                <a:tab pos="3230563" algn="l"/>
                <a:tab pos="4668838" algn="l"/>
                <a:tab pos="6096000" algn="l"/>
              </a:tabLst>
            </a:pPr>
            <a:r>
              <a:rPr lang="en-US" dirty="0" smtClean="0">
                <a:latin typeface="Arial" panose="020B0604020202020204" pitchFamily="34" charset="0"/>
                <a:cs typeface="Arial" panose="020B0604020202020204" pitchFamily="34" charset="0"/>
              </a:rPr>
              <a:t>This presentation review can also be done as a verbal discussion instead of a questionnaire but must be videoed so the examiner has access. Your teacher can also write a witness statement as evidence that this has taken place.</a:t>
            </a:r>
            <a:endParaRPr lang="en-US" dirty="0">
              <a:latin typeface="Arial" panose="020B0604020202020204" pitchFamily="34" charset="0"/>
              <a:cs typeface="Arial" panose="020B0604020202020204" pitchFamily="34" charset="0"/>
            </a:endParaRPr>
          </a:p>
        </p:txBody>
      </p:sp>
      <p:sp>
        <p:nvSpPr>
          <p:cNvPr id="8" name="Title 2"/>
          <p:cNvSpPr>
            <a:spLocks noGrp="1"/>
          </p:cNvSpPr>
          <p:nvPr>
            <p:ph type="title"/>
          </p:nvPr>
        </p:nvSpPr>
        <p:spPr>
          <a:xfrm>
            <a:off x="35496" y="44624"/>
            <a:ext cx="8064896" cy="548680"/>
          </a:xfrm>
        </p:spPr>
        <p:txBody>
          <a:bodyPr>
            <a:noAutofit/>
          </a:bodyPr>
          <a:lstStyle/>
          <a:p>
            <a:r>
              <a:rPr lang="en-US" sz="2800" dirty="0" smtClean="0"/>
              <a:t>D1.3 – Present Review of Website Components</a:t>
            </a:r>
            <a:endParaRPr lang="en-GB" sz="2800" dirty="0"/>
          </a:p>
        </p:txBody>
      </p:sp>
      <p:graphicFrame>
        <p:nvGraphicFramePr>
          <p:cNvPr id="6" name="Table 5"/>
          <p:cNvGraphicFramePr>
            <a:graphicFrameLocks noGrp="1"/>
          </p:cNvGraphicFramePr>
          <p:nvPr>
            <p:extLst>
              <p:ext uri="{D42A27DB-BD31-4B8C-83A1-F6EECF244321}">
                <p14:modId xmlns:p14="http://schemas.microsoft.com/office/powerpoint/2010/main" val="2412117747"/>
              </p:ext>
            </p:extLst>
          </p:nvPr>
        </p:nvGraphicFramePr>
        <p:xfrm>
          <a:off x="7308304" y="1052736"/>
          <a:ext cx="1584176" cy="5616624"/>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584176"/>
              </a:tblGrid>
              <a:tr h="370099">
                <a:tc>
                  <a:txBody>
                    <a:bodyPr/>
                    <a:lstStyle/>
                    <a:p>
                      <a:pPr>
                        <a:spcAft>
                          <a:spcPts val="0"/>
                        </a:spcAft>
                      </a:pPr>
                      <a:endParaRPr lang="en-GB" sz="130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5246525">
                <a:tc>
                  <a:txBody>
                    <a:bodyPr/>
                    <a:lstStyle/>
                    <a:p>
                      <a:pPr marL="177800" indent="-177800" algn="l">
                        <a:spcAft>
                          <a:spcPts val="600"/>
                        </a:spcAft>
                        <a:buFontTx/>
                        <a:buBlip>
                          <a:blip r:embed="rId3"/>
                        </a:buBlip>
                      </a:pPr>
                      <a:r>
                        <a:rPr lang="en-GB" sz="1300" baseline="0" dirty="0" smtClean="0">
                          <a:solidFill>
                            <a:srgbClr val="FF0000"/>
                          </a:solidFill>
                          <a:effectLst/>
                          <a:latin typeface="Arial" pitchFamily="34" charset="0"/>
                          <a:ea typeface="Times New Roman"/>
                          <a:cs typeface="Arial" pitchFamily="34" charset="0"/>
                        </a:rPr>
                        <a:t>Why are all web pages starting to look the same</a:t>
                      </a:r>
                    </a:p>
                    <a:p>
                      <a:pPr marL="177800" indent="-177800" algn="l">
                        <a:spcAft>
                          <a:spcPts val="600"/>
                        </a:spcAft>
                        <a:buFontTx/>
                        <a:buBlip>
                          <a:blip r:embed="rId3"/>
                        </a:buBlip>
                      </a:pPr>
                      <a:r>
                        <a:rPr lang="en-GB" sz="1300" baseline="0" dirty="0" smtClean="0">
                          <a:solidFill>
                            <a:schemeClr val="tx1"/>
                          </a:solidFill>
                          <a:effectLst/>
                          <a:latin typeface="Arial" pitchFamily="34" charset="0"/>
                          <a:ea typeface="Times New Roman"/>
                          <a:cs typeface="Arial" pitchFamily="34" charset="0"/>
                        </a:rPr>
                        <a:t>Do I have to learn programming to be a web developer</a:t>
                      </a:r>
                    </a:p>
                    <a:p>
                      <a:pPr marL="177800" indent="-177800" algn="l">
                        <a:spcAft>
                          <a:spcPts val="600"/>
                        </a:spcAft>
                        <a:buFontTx/>
                        <a:buBlip>
                          <a:blip r:embed="rId3"/>
                        </a:buBlip>
                      </a:pPr>
                      <a:r>
                        <a:rPr lang="en-GB" sz="1300" baseline="0" dirty="0" smtClean="0">
                          <a:solidFill>
                            <a:srgbClr val="FF0000"/>
                          </a:solidFill>
                          <a:effectLst/>
                          <a:latin typeface="Arial" pitchFamily="34" charset="0"/>
                          <a:ea typeface="Times New Roman"/>
                          <a:cs typeface="Arial" pitchFamily="34" charset="0"/>
                        </a:rPr>
                        <a:t>How much does making and having a website cost</a:t>
                      </a:r>
                    </a:p>
                    <a:p>
                      <a:pPr marL="177800" indent="-177800" algn="l">
                        <a:spcAft>
                          <a:spcPts val="600"/>
                        </a:spcAft>
                        <a:buFontTx/>
                        <a:buBlip>
                          <a:blip r:embed="rId3"/>
                        </a:buBlip>
                      </a:pPr>
                      <a:r>
                        <a:rPr lang="en-GB" sz="1300" baseline="0" dirty="0" smtClean="0">
                          <a:solidFill>
                            <a:schemeClr val="tx1"/>
                          </a:solidFill>
                          <a:effectLst/>
                          <a:latin typeface="Arial" pitchFamily="34" charset="0"/>
                          <a:ea typeface="Times New Roman"/>
                          <a:cs typeface="Arial" pitchFamily="34" charset="0"/>
                        </a:rPr>
                        <a:t>How do I get up the rankings in Google</a:t>
                      </a:r>
                    </a:p>
                    <a:p>
                      <a:pPr marL="177800" indent="-177800" algn="l">
                        <a:spcAft>
                          <a:spcPts val="600"/>
                        </a:spcAft>
                        <a:buFontTx/>
                        <a:buBlip>
                          <a:blip r:embed="rId3"/>
                        </a:buBlip>
                      </a:pPr>
                      <a:r>
                        <a:rPr lang="en-US" sz="1300" baseline="0" dirty="0" smtClean="0">
                          <a:solidFill>
                            <a:srgbClr val="FF0000"/>
                          </a:solidFill>
                          <a:effectLst/>
                          <a:latin typeface="Arial" pitchFamily="34" charset="0"/>
                          <a:ea typeface="Times New Roman"/>
                          <a:cs typeface="Arial" pitchFamily="34" charset="0"/>
                        </a:rPr>
                        <a:t>What are the limits of HTML coding</a:t>
                      </a:r>
                    </a:p>
                    <a:p>
                      <a:pPr marL="177800" indent="-177800" algn="l">
                        <a:spcAft>
                          <a:spcPts val="600"/>
                        </a:spcAft>
                        <a:buFontTx/>
                        <a:buBlip>
                          <a:blip r:embed="rId3"/>
                        </a:buBlip>
                      </a:pPr>
                      <a:r>
                        <a:rPr lang="en-US" sz="1300" baseline="0" dirty="0" smtClean="0">
                          <a:solidFill>
                            <a:schemeClr val="tx1"/>
                          </a:solidFill>
                          <a:effectLst/>
                          <a:latin typeface="Arial" pitchFamily="34" charset="0"/>
                          <a:ea typeface="Times New Roman"/>
                          <a:cs typeface="Arial" pitchFamily="34" charset="0"/>
                        </a:rPr>
                        <a:t>Web accessibility and colour schemes</a:t>
                      </a:r>
                    </a:p>
                    <a:p>
                      <a:pPr marL="177800" indent="-177800" algn="l">
                        <a:spcAft>
                          <a:spcPts val="600"/>
                        </a:spcAft>
                        <a:buFontTx/>
                        <a:buBlip>
                          <a:blip r:embed="rId3"/>
                        </a:buBlip>
                      </a:pPr>
                      <a:r>
                        <a:rPr lang="en-US" sz="1300" baseline="0" dirty="0" smtClean="0">
                          <a:solidFill>
                            <a:srgbClr val="FF0000"/>
                          </a:solidFill>
                          <a:effectLst/>
                          <a:latin typeface="Arial" pitchFamily="34" charset="0"/>
                          <a:ea typeface="Times New Roman"/>
                          <a:cs typeface="Arial" pitchFamily="34" charset="0"/>
                        </a:rPr>
                        <a:t>How will VR and Web integrate</a:t>
                      </a:r>
                      <a:endParaRPr lang="en-GB" sz="1300" dirty="0" smtClean="0">
                        <a:solidFill>
                          <a:srgbClr val="FF0000"/>
                        </a:solidFill>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9"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16316" y="1082133"/>
            <a:ext cx="1368152" cy="33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3556216"/>
      </p:ext>
    </p:extLst>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7428" y="1052736"/>
            <a:ext cx="8729042" cy="5478423"/>
          </a:xfrm>
          <a:prstGeom prst="rect">
            <a:avLst/>
          </a:prstGeom>
        </p:spPr>
        <p:txBody>
          <a:bodyPr wrap="square">
            <a:spAutoFit/>
          </a:bodyPr>
          <a:lstStyle/>
          <a:p>
            <a:pPr>
              <a:buClr>
                <a:srgbClr val="00B050"/>
              </a:buClr>
              <a:tabLst>
                <a:tab pos="1792288" algn="l"/>
                <a:tab pos="3230563" algn="l"/>
                <a:tab pos="4668838" algn="l"/>
                <a:tab pos="6096000" algn="l"/>
              </a:tabLst>
            </a:pPr>
            <a:r>
              <a:rPr lang="en-US" sz="2500" b="1" dirty="0">
                <a:solidFill>
                  <a:srgbClr val="FF0000"/>
                </a:solidFill>
                <a:latin typeface="Arial" panose="020B0604020202020204" pitchFamily="34" charset="0"/>
                <a:cs typeface="Arial" panose="020B0604020202020204" pitchFamily="34" charset="0"/>
              </a:rPr>
              <a:t>P4.1 – Task 01 - </a:t>
            </a:r>
            <a:r>
              <a:rPr lang="en-US" sz="2500" dirty="0">
                <a:solidFill>
                  <a:srgbClr val="FF0000"/>
                </a:solidFill>
                <a:latin typeface="Arial" panose="020B0604020202020204" pitchFamily="34" charset="0"/>
                <a:cs typeface="Arial" panose="020B0604020202020204" pitchFamily="34" charset="0"/>
              </a:rPr>
              <a:t>Create a modified page based on LO2 that suits the needs of your target audience.</a:t>
            </a:r>
          </a:p>
          <a:p>
            <a:pPr>
              <a:buClr>
                <a:srgbClr val="00B050"/>
              </a:buClr>
              <a:tabLst>
                <a:tab pos="1792288" algn="l"/>
                <a:tab pos="3230563" algn="l"/>
                <a:tab pos="4668838" algn="l"/>
                <a:tab pos="6096000" algn="l"/>
              </a:tabLst>
            </a:pPr>
            <a:r>
              <a:rPr lang="en-US" sz="2500" b="1" dirty="0" smtClean="0">
                <a:solidFill>
                  <a:srgbClr val="FF0000"/>
                </a:solidFill>
                <a:latin typeface="Arial" panose="020B0604020202020204" pitchFamily="34" charset="0"/>
                <a:cs typeface="Arial" panose="020B0604020202020204" pitchFamily="34" charset="0"/>
              </a:rPr>
              <a:t>M2.1 </a:t>
            </a:r>
            <a:r>
              <a:rPr lang="en-US" sz="2500" b="1" dirty="0">
                <a:solidFill>
                  <a:srgbClr val="FF0000"/>
                </a:solidFill>
                <a:latin typeface="Arial" panose="020B0604020202020204" pitchFamily="34" charset="0"/>
                <a:cs typeface="Arial" panose="020B0604020202020204" pitchFamily="34" charset="0"/>
              </a:rPr>
              <a:t>– Task 02 - </a:t>
            </a:r>
            <a:r>
              <a:rPr lang="en-US" sz="2500" dirty="0">
                <a:solidFill>
                  <a:srgbClr val="FF0000"/>
                </a:solidFill>
                <a:latin typeface="Arial" panose="020B0604020202020204" pitchFamily="34" charset="0"/>
                <a:cs typeface="Arial" panose="020B0604020202020204" pitchFamily="34" charset="0"/>
              </a:rPr>
              <a:t>Create a questionnaire to obtain feedback from audience.</a:t>
            </a:r>
          </a:p>
          <a:p>
            <a:pPr>
              <a:buClr>
                <a:srgbClr val="00B050"/>
              </a:buClr>
              <a:tabLst>
                <a:tab pos="1792288" algn="l"/>
                <a:tab pos="3230563" algn="l"/>
                <a:tab pos="4668838" algn="l"/>
                <a:tab pos="6096000" algn="l"/>
              </a:tabLst>
            </a:pPr>
            <a:r>
              <a:rPr lang="en-US" sz="2500" b="1" dirty="0" smtClean="0">
                <a:solidFill>
                  <a:srgbClr val="FF0000"/>
                </a:solidFill>
                <a:latin typeface="Arial" panose="020B0604020202020204" pitchFamily="34" charset="0"/>
                <a:cs typeface="Arial" panose="020B0604020202020204" pitchFamily="34" charset="0"/>
              </a:rPr>
              <a:t>M2.2 </a:t>
            </a:r>
            <a:r>
              <a:rPr lang="en-US" sz="2500" b="1" dirty="0">
                <a:solidFill>
                  <a:srgbClr val="FF0000"/>
                </a:solidFill>
                <a:latin typeface="Arial" panose="020B0604020202020204" pitchFamily="34" charset="0"/>
                <a:cs typeface="Arial" panose="020B0604020202020204" pitchFamily="34" charset="0"/>
              </a:rPr>
              <a:t>– Task 03 - </a:t>
            </a:r>
            <a:r>
              <a:rPr lang="en-US" sz="2500" dirty="0">
                <a:solidFill>
                  <a:srgbClr val="FF0000"/>
                </a:solidFill>
                <a:latin typeface="Arial" panose="020B0604020202020204" pitchFamily="34" charset="0"/>
                <a:cs typeface="Arial" panose="020B0604020202020204" pitchFamily="34" charset="0"/>
              </a:rPr>
              <a:t>Plan and present the solution to your client (Teacher) using speaker notes.</a:t>
            </a:r>
          </a:p>
          <a:p>
            <a:pPr>
              <a:buClr>
                <a:srgbClr val="00B050"/>
              </a:buClr>
              <a:tabLst>
                <a:tab pos="1792288" algn="l"/>
                <a:tab pos="3230563" algn="l"/>
                <a:tab pos="4668838" algn="l"/>
                <a:tab pos="6096000" algn="l"/>
              </a:tabLst>
            </a:pPr>
            <a:r>
              <a:rPr lang="en-US" sz="2500" b="1" dirty="0">
                <a:solidFill>
                  <a:srgbClr val="FF0000"/>
                </a:solidFill>
                <a:latin typeface="Arial" panose="020B0604020202020204" pitchFamily="34" charset="0"/>
                <a:cs typeface="Arial" panose="020B0604020202020204" pitchFamily="34" charset="0"/>
              </a:rPr>
              <a:t>M2.3 – Task 04 - </a:t>
            </a:r>
            <a:r>
              <a:rPr lang="en-US" sz="2500" dirty="0">
                <a:solidFill>
                  <a:srgbClr val="FF0000"/>
                </a:solidFill>
                <a:latin typeface="Arial" panose="020B0604020202020204" pitchFamily="34" charset="0"/>
                <a:cs typeface="Arial" panose="020B0604020202020204" pitchFamily="34" charset="0"/>
              </a:rPr>
              <a:t>Create a questionnaire to obtain feedback from audience </a:t>
            </a:r>
            <a:endParaRPr lang="en-US" sz="2500" dirty="0" smtClean="0">
              <a:solidFill>
                <a:srgbClr val="FF0000"/>
              </a:solidFill>
              <a:latin typeface="Arial" panose="020B0604020202020204" pitchFamily="34" charset="0"/>
              <a:cs typeface="Arial" panose="020B0604020202020204" pitchFamily="34" charset="0"/>
            </a:endParaRPr>
          </a:p>
          <a:p>
            <a:pPr>
              <a:buClr>
                <a:srgbClr val="00B050"/>
              </a:buClr>
              <a:tabLst>
                <a:tab pos="1792288" algn="l"/>
                <a:tab pos="3230563" algn="l"/>
                <a:tab pos="4668838" algn="l"/>
                <a:tab pos="6096000" algn="l"/>
              </a:tabLst>
            </a:pPr>
            <a:r>
              <a:rPr lang="en-US" sz="2500" b="1" dirty="0" smtClean="0">
                <a:solidFill>
                  <a:srgbClr val="FF0000"/>
                </a:solidFill>
                <a:latin typeface="Arial" panose="020B0604020202020204" pitchFamily="34" charset="0"/>
                <a:cs typeface="Arial" panose="020B0604020202020204" pitchFamily="34" charset="0"/>
              </a:rPr>
              <a:t>D1.1 </a:t>
            </a:r>
            <a:r>
              <a:rPr lang="en-US" sz="2500" b="1" dirty="0">
                <a:solidFill>
                  <a:srgbClr val="FF0000"/>
                </a:solidFill>
                <a:latin typeface="Arial" panose="020B0604020202020204" pitchFamily="34" charset="0"/>
                <a:cs typeface="Arial" panose="020B0604020202020204" pitchFamily="34" charset="0"/>
              </a:rPr>
              <a:t>– Task 05 - </a:t>
            </a:r>
            <a:r>
              <a:rPr lang="en-US" sz="2500" dirty="0">
                <a:solidFill>
                  <a:srgbClr val="FF0000"/>
                </a:solidFill>
                <a:latin typeface="Arial" panose="020B0604020202020204" pitchFamily="34" charset="0"/>
                <a:cs typeface="Arial" panose="020B0604020202020204" pitchFamily="34" charset="0"/>
              </a:rPr>
              <a:t>Create a report that recommends changes to website components.</a:t>
            </a:r>
          </a:p>
          <a:p>
            <a:pPr>
              <a:buClr>
                <a:srgbClr val="00B050"/>
              </a:buClr>
              <a:tabLst>
                <a:tab pos="1792288" algn="l"/>
                <a:tab pos="3230563" algn="l"/>
                <a:tab pos="4668838" algn="l"/>
                <a:tab pos="6096000" algn="l"/>
              </a:tabLst>
            </a:pPr>
            <a:r>
              <a:rPr lang="en-US" sz="2500" b="1" dirty="0" smtClean="0">
                <a:solidFill>
                  <a:srgbClr val="FF0000"/>
                </a:solidFill>
                <a:latin typeface="Arial" panose="020B0604020202020204" pitchFamily="34" charset="0"/>
                <a:cs typeface="Arial" panose="020B0604020202020204" pitchFamily="34" charset="0"/>
              </a:rPr>
              <a:t>D1.2 </a:t>
            </a:r>
            <a:r>
              <a:rPr lang="en-US" sz="2500" b="1" dirty="0">
                <a:solidFill>
                  <a:srgbClr val="FF0000"/>
                </a:solidFill>
                <a:latin typeface="Arial" panose="020B0604020202020204" pitchFamily="34" charset="0"/>
                <a:cs typeface="Arial" panose="020B0604020202020204" pitchFamily="34" charset="0"/>
              </a:rPr>
              <a:t>– Task 06 - </a:t>
            </a:r>
            <a:r>
              <a:rPr lang="en-US" sz="2500" dirty="0">
                <a:solidFill>
                  <a:srgbClr val="FF0000"/>
                </a:solidFill>
                <a:latin typeface="Arial" panose="020B0604020202020204" pitchFamily="34" charset="0"/>
                <a:cs typeface="Arial" panose="020B0604020202020204" pitchFamily="34" charset="0"/>
              </a:rPr>
              <a:t>In a presentation with speaker notes, compare your website components against business needs.</a:t>
            </a:r>
          </a:p>
          <a:p>
            <a:pPr>
              <a:buClr>
                <a:srgbClr val="00B050"/>
              </a:buClr>
              <a:tabLst>
                <a:tab pos="1792288" algn="l"/>
                <a:tab pos="3230563" algn="l"/>
                <a:tab pos="4668838" algn="l"/>
                <a:tab pos="6096000" algn="l"/>
              </a:tabLst>
            </a:pPr>
            <a:r>
              <a:rPr lang="en-US" sz="2500" b="1" dirty="0" smtClean="0">
                <a:solidFill>
                  <a:srgbClr val="FF0000"/>
                </a:solidFill>
                <a:latin typeface="Arial" panose="020B0604020202020204" pitchFamily="34" charset="0"/>
                <a:cs typeface="Arial" panose="020B0604020202020204" pitchFamily="34" charset="0"/>
              </a:rPr>
              <a:t>D1.3 </a:t>
            </a:r>
            <a:r>
              <a:rPr lang="en-US" sz="2500" b="1" dirty="0">
                <a:solidFill>
                  <a:srgbClr val="FF0000"/>
                </a:solidFill>
                <a:latin typeface="Arial" panose="020B0604020202020204" pitchFamily="34" charset="0"/>
                <a:cs typeface="Arial" panose="020B0604020202020204" pitchFamily="34" charset="0"/>
              </a:rPr>
              <a:t>– Task 07 - </a:t>
            </a:r>
            <a:r>
              <a:rPr lang="en-US" sz="2500" dirty="0">
                <a:solidFill>
                  <a:srgbClr val="FF0000"/>
                </a:solidFill>
                <a:latin typeface="Arial" panose="020B0604020202020204" pitchFamily="34" charset="0"/>
                <a:cs typeface="Arial" panose="020B0604020202020204" pitchFamily="34" charset="0"/>
              </a:rPr>
              <a:t>Create a design review questionnaire that helps identify criteria for feedback from the target audience.</a:t>
            </a:r>
          </a:p>
        </p:txBody>
      </p:sp>
      <p:sp>
        <p:nvSpPr>
          <p:cNvPr id="14" name="Title 2"/>
          <p:cNvSpPr>
            <a:spLocks noGrp="1"/>
          </p:cNvSpPr>
          <p:nvPr>
            <p:ph type="title"/>
          </p:nvPr>
        </p:nvSpPr>
        <p:spPr>
          <a:xfrm>
            <a:off x="35496" y="44624"/>
            <a:ext cx="7992888" cy="548680"/>
          </a:xfrm>
        </p:spPr>
        <p:txBody>
          <a:bodyPr>
            <a:noAutofit/>
          </a:bodyPr>
          <a:lstStyle/>
          <a:p>
            <a:pPr>
              <a:buClr>
                <a:srgbClr val="C00000"/>
              </a:buClr>
            </a:pPr>
            <a:r>
              <a:rPr lang="en-IE" sz="3600" dirty="0" smtClean="0"/>
              <a:t>LO3 – Assessment Criteria</a:t>
            </a:r>
            <a:endParaRPr lang="en-GB" sz="3600" dirty="0"/>
          </a:p>
        </p:txBody>
      </p:sp>
    </p:spTree>
    <p:extLst>
      <p:ext uri="{BB962C8B-B14F-4D97-AF65-F5344CB8AC3E}">
        <p14:creationId xmlns:p14="http://schemas.microsoft.com/office/powerpoint/2010/main" val="2794140128"/>
      </p:ext>
    </p:ext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07504" y="0"/>
            <a:ext cx="7704856" cy="692696"/>
          </a:xfrm>
        </p:spPr>
        <p:txBody>
          <a:bodyPr>
            <a:noAutofit/>
          </a:bodyPr>
          <a:lstStyle/>
          <a:p>
            <a:r>
              <a:rPr lang="en-GB" sz="4000" dirty="0" smtClean="0"/>
              <a:t>Assessment Criteria</a:t>
            </a:r>
            <a:endParaRPr lang="en-GB" sz="3900" b="1" dirty="0" smtClean="0"/>
          </a:p>
        </p:txBody>
      </p:sp>
      <p:graphicFrame>
        <p:nvGraphicFramePr>
          <p:cNvPr id="4" name="Table 3"/>
          <p:cNvGraphicFramePr>
            <a:graphicFrameLocks noGrp="1"/>
          </p:cNvGraphicFramePr>
          <p:nvPr>
            <p:extLst>
              <p:ext uri="{D42A27DB-BD31-4B8C-83A1-F6EECF244321}">
                <p14:modId xmlns:p14="http://schemas.microsoft.com/office/powerpoint/2010/main" val="359110439"/>
              </p:ext>
            </p:extLst>
          </p:nvPr>
        </p:nvGraphicFramePr>
        <p:xfrm>
          <a:off x="251520" y="1061824"/>
          <a:ext cx="8568952" cy="5593080"/>
        </p:xfrm>
        <a:graphic>
          <a:graphicData uri="http://schemas.openxmlformats.org/drawingml/2006/table">
            <a:tbl>
              <a:tblPr firstRow="1" bandRow="1">
                <a:tableStyleId>{B301B821-A1FF-4177-AEE7-76D212191A09}</a:tableStyleId>
              </a:tblPr>
              <a:tblGrid>
                <a:gridCol w="1656184"/>
                <a:gridCol w="2736304"/>
                <a:gridCol w="1944216"/>
                <a:gridCol w="2232248"/>
              </a:tblGrid>
              <a:tr h="202312">
                <a:tc>
                  <a:txBody>
                    <a:bodyPr/>
                    <a:lstStyle/>
                    <a:p>
                      <a:pPr algn="ctr"/>
                      <a:r>
                        <a:rPr lang="en-GB" sz="1300" dirty="0" smtClean="0">
                          <a:latin typeface="Arial" panose="020B0604020202020204" pitchFamily="34" charset="0"/>
                          <a:cs typeface="Arial" panose="020B0604020202020204" pitchFamily="34" charset="0"/>
                        </a:rPr>
                        <a:t>The Learner will</a:t>
                      </a:r>
                      <a:endParaRPr lang="en-GB" sz="1300" b="0" dirty="0">
                        <a:latin typeface="Arial" panose="020B0604020202020204" pitchFamily="34" charset="0"/>
                        <a:cs typeface="Arial" panose="020B0604020202020204" pitchFamily="34" charset="0"/>
                      </a:endParaRPr>
                    </a:p>
                  </a:txBody>
                  <a:tcPr/>
                </a:tc>
                <a:tc>
                  <a:txBody>
                    <a:bodyPr/>
                    <a:lstStyle/>
                    <a:p>
                      <a:pPr algn="l"/>
                      <a:r>
                        <a:rPr lang="en-US" sz="1300" dirty="0" smtClean="0">
                          <a:latin typeface="Arial" panose="020B0604020202020204" pitchFamily="34" charset="0"/>
                          <a:cs typeface="Arial" panose="020B0604020202020204" pitchFamily="34" charset="0"/>
                        </a:rPr>
                        <a:t>Pass</a:t>
                      </a:r>
                    </a:p>
                    <a:p>
                      <a:pPr algn="l"/>
                      <a:r>
                        <a:rPr lang="en-US" sz="1300" dirty="0" smtClean="0">
                          <a:latin typeface="Arial" panose="020B0604020202020204" pitchFamily="34" charset="0"/>
                          <a:cs typeface="Arial" panose="020B0604020202020204" pitchFamily="34" charset="0"/>
                        </a:rPr>
                        <a:t>The assessment criteria are the pass</a:t>
                      </a:r>
                      <a:r>
                        <a:rPr lang="en-US" sz="1300" baseline="0" dirty="0" smtClean="0">
                          <a:latin typeface="Arial" panose="020B0604020202020204" pitchFamily="34" charset="0"/>
                          <a:cs typeface="Arial" panose="020B0604020202020204" pitchFamily="34" charset="0"/>
                        </a:rPr>
                        <a:t> </a:t>
                      </a:r>
                      <a:r>
                        <a:rPr lang="en-US" sz="1300" dirty="0" smtClean="0">
                          <a:latin typeface="Arial" panose="020B0604020202020204" pitchFamily="34" charset="0"/>
                          <a:cs typeface="Arial" panose="020B0604020202020204" pitchFamily="34" charset="0"/>
                        </a:rPr>
                        <a:t>requirements for</a:t>
                      </a:r>
                      <a:r>
                        <a:rPr lang="en-US" sz="1300" baseline="0" dirty="0" smtClean="0">
                          <a:latin typeface="Arial" panose="020B0604020202020204" pitchFamily="34" charset="0"/>
                          <a:cs typeface="Arial" panose="020B0604020202020204" pitchFamily="34" charset="0"/>
                        </a:rPr>
                        <a:t> </a:t>
                      </a:r>
                      <a:r>
                        <a:rPr lang="en-US" sz="1300" dirty="0" smtClean="0">
                          <a:latin typeface="Arial" panose="020B0604020202020204" pitchFamily="34" charset="0"/>
                          <a:cs typeface="Arial" panose="020B0604020202020204" pitchFamily="34" charset="0"/>
                        </a:rPr>
                        <a:t>this unit.</a:t>
                      </a:r>
                      <a:r>
                        <a:rPr lang="en-US" sz="1300" baseline="0" dirty="0" smtClean="0">
                          <a:latin typeface="Arial" panose="020B0604020202020204" pitchFamily="34" charset="0"/>
                          <a:cs typeface="Arial" panose="020B0604020202020204" pitchFamily="34" charset="0"/>
                        </a:rPr>
                        <a:t> </a:t>
                      </a:r>
                      <a:r>
                        <a:rPr lang="en-US" sz="1300" dirty="0" smtClean="0">
                          <a:latin typeface="Arial" panose="020B0604020202020204" pitchFamily="34" charset="0"/>
                          <a:cs typeface="Arial" panose="020B0604020202020204" pitchFamily="34" charset="0"/>
                        </a:rPr>
                        <a:t>The learner can:</a:t>
                      </a:r>
                      <a:endParaRPr lang="en-GB" sz="1300" b="0" dirty="0">
                        <a:latin typeface="Arial" panose="020B0604020202020204" pitchFamily="34" charset="0"/>
                        <a:cs typeface="Arial" panose="020B0604020202020204" pitchFamily="34" charset="0"/>
                      </a:endParaRPr>
                    </a:p>
                  </a:txBody>
                  <a:tcPr/>
                </a:tc>
                <a:tc>
                  <a:txBody>
                    <a:bodyPr/>
                    <a:lstStyle/>
                    <a:p>
                      <a:pPr algn="l"/>
                      <a:r>
                        <a:rPr lang="en-US" sz="1300" dirty="0" smtClean="0">
                          <a:latin typeface="Arial" panose="020B0604020202020204" pitchFamily="34" charset="0"/>
                          <a:cs typeface="Arial" panose="020B0604020202020204" pitchFamily="34" charset="0"/>
                        </a:rPr>
                        <a:t>Merit</a:t>
                      </a:r>
                    </a:p>
                    <a:p>
                      <a:pPr algn="l"/>
                      <a:r>
                        <a:rPr lang="en-US" sz="1300" dirty="0" smtClean="0">
                          <a:latin typeface="Arial" panose="020B0604020202020204" pitchFamily="34" charset="0"/>
                          <a:cs typeface="Arial" panose="020B0604020202020204" pitchFamily="34" charset="0"/>
                        </a:rPr>
                        <a:t>To achieve a merit the</a:t>
                      </a:r>
                    </a:p>
                    <a:p>
                      <a:pPr algn="l"/>
                      <a:r>
                        <a:rPr lang="en-US" sz="1300" dirty="0" smtClean="0">
                          <a:latin typeface="Arial" panose="020B0604020202020204" pitchFamily="34" charset="0"/>
                          <a:cs typeface="Arial" panose="020B0604020202020204" pitchFamily="34" charset="0"/>
                        </a:rPr>
                        <a:t>evidence must show that, in</a:t>
                      </a:r>
                      <a:r>
                        <a:rPr lang="en-US" sz="1300" baseline="0" dirty="0" smtClean="0">
                          <a:latin typeface="Arial" panose="020B0604020202020204" pitchFamily="34" charset="0"/>
                          <a:cs typeface="Arial" panose="020B0604020202020204" pitchFamily="34" charset="0"/>
                        </a:rPr>
                        <a:t> </a:t>
                      </a:r>
                      <a:r>
                        <a:rPr lang="en-US" sz="1300" dirty="0" smtClean="0">
                          <a:latin typeface="Arial" panose="020B0604020202020204" pitchFamily="34" charset="0"/>
                          <a:cs typeface="Arial" panose="020B0604020202020204" pitchFamily="34" charset="0"/>
                        </a:rPr>
                        <a:t>addition to the pass criteria,</a:t>
                      </a:r>
                      <a:r>
                        <a:rPr lang="en-US" sz="1300" baseline="0" dirty="0" smtClean="0">
                          <a:latin typeface="Arial" panose="020B0604020202020204" pitchFamily="34" charset="0"/>
                          <a:cs typeface="Arial" panose="020B0604020202020204" pitchFamily="34" charset="0"/>
                        </a:rPr>
                        <a:t> </a:t>
                      </a:r>
                      <a:r>
                        <a:rPr lang="en-US" sz="1300" dirty="0" smtClean="0">
                          <a:latin typeface="Arial" panose="020B0604020202020204" pitchFamily="34" charset="0"/>
                          <a:cs typeface="Arial" panose="020B0604020202020204" pitchFamily="34" charset="0"/>
                        </a:rPr>
                        <a:t>the learner is able to:</a:t>
                      </a:r>
                      <a:endParaRPr lang="en-GB" sz="1300" b="0" dirty="0">
                        <a:latin typeface="Arial" panose="020B0604020202020204" pitchFamily="34" charset="0"/>
                        <a:cs typeface="Arial" panose="020B0604020202020204" pitchFamily="34" charset="0"/>
                      </a:endParaRPr>
                    </a:p>
                  </a:txBody>
                  <a:tcPr/>
                </a:tc>
                <a:tc>
                  <a:txBody>
                    <a:bodyPr/>
                    <a:lstStyle/>
                    <a:p>
                      <a:pPr algn="l"/>
                      <a:r>
                        <a:rPr lang="en-US" sz="1300" dirty="0" smtClean="0">
                          <a:latin typeface="Arial" panose="020B0604020202020204" pitchFamily="34" charset="0"/>
                          <a:cs typeface="Arial" panose="020B0604020202020204" pitchFamily="34" charset="0"/>
                        </a:rPr>
                        <a:t>Distinction</a:t>
                      </a:r>
                    </a:p>
                    <a:p>
                      <a:pPr algn="l"/>
                      <a:r>
                        <a:rPr lang="en-US" sz="1300" dirty="0" smtClean="0">
                          <a:latin typeface="Arial" panose="020B0604020202020204" pitchFamily="34" charset="0"/>
                          <a:cs typeface="Arial" panose="020B0604020202020204" pitchFamily="34" charset="0"/>
                        </a:rPr>
                        <a:t>To achieve a distinction the evidence must show that, in addition to the pass and merit criteria, the learner is able to:</a:t>
                      </a:r>
                      <a:endParaRPr lang="en-GB" sz="1300" b="0" dirty="0">
                        <a:latin typeface="Arial" panose="020B0604020202020204" pitchFamily="34" charset="0"/>
                        <a:cs typeface="Arial" panose="020B0604020202020204" pitchFamily="34" charset="0"/>
                      </a:endParaRPr>
                    </a:p>
                  </a:txBody>
                  <a:tcPr/>
                </a:tc>
              </a:tr>
              <a:tr h="534294">
                <a:tc>
                  <a:txBody>
                    <a:bodyPr/>
                    <a:lstStyle/>
                    <a:p>
                      <a:r>
                        <a:rPr kumimoji="0" lang="en-GB" sz="1300" u="none" strike="noStrike" kern="1200" baseline="0" dirty="0" smtClean="0">
                          <a:latin typeface="Arial" panose="020B0604020202020204" pitchFamily="34" charset="0"/>
                          <a:cs typeface="Arial" panose="020B0604020202020204" pitchFamily="34" charset="0"/>
                        </a:rPr>
                        <a:t>1 - </a:t>
                      </a:r>
                      <a:r>
                        <a:rPr kumimoji="0" lang="en-US" sz="1300" u="none" strike="noStrike" kern="1200" baseline="0" dirty="0" smtClean="0">
                          <a:latin typeface="Arial" panose="020B0604020202020204" pitchFamily="34" charset="0"/>
                          <a:cs typeface="Arial" panose="020B0604020202020204" pitchFamily="34" charset="0"/>
                        </a:rPr>
                        <a:t>Know how websites are used by organisations</a:t>
                      </a: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r>
                        <a:rPr kumimoji="0" lang="en-GB" sz="1300" u="none" strike="noStrike" kern="1200" baseline="0" dirty="0" smtClean="0">
                          <a:latin typeface="Arial" panose="020B0604020202020204" pitchFamily="34" charset="0"/>
                          <a:cs typeface="Arial" panose="020B0604020202020204" pitchFamily="34" charset="0"/>
                        </a:rPr>
                        <a:t>P1 - </a:t>
                      </a:r>
                      <a:r>
                        <a:rPr kumimoji="0" lang="en-US" sz="1300" u="none" strike="noStrike" kern="1200" baseline="0" dirty="0" smtClean="0">
                          <a:latin typeface="Arial" panose="020B0604020202020204" pitchFamily="34" charset="0"/>
                          <a:cs typeface="Arial" panose="020B0604020202020204" pitchFamily="34" charset="0"/>
                        </a:rPr>
                        <a:t>Describe the uses of websites in organisations</a:t>
                      </a: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algn="l"/>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algn="l"/>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r>
              <a:tr h="411480">
                <a:tc rowSpan="2">
                  <a:txBody>
                    <a:bodyPr/>
                    <a:lstStyle/>
                    <a:p>
                      <a:r>
                        <a:rPr kumimoji="0" lang="en-US" sz="1300" u="none" strike="noStrike" kern="1200" baseline="0" dirty="0" smtClean="0">
                          <a:latin typeface="Arial" panose="020B0604020202020204" pitchFamily="34" charset="0"/>
                          <a:cs typeface="Arial" panose="020B0604020202020204" pitchFamily="34" charset="0"/>
                        </a:rPr>
                        <a:t>2 - Be able to review existing websites in relation to business needs</a:t>
                      </a: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r>
                        <a:rPr kumimoji="0" lang="en-GB" sz="1300" u="none" strike="noStrike" kern="1200" baseline="0" dirty="0" smtClean="0">
                          <a:latin typeface="Arial" panose="020B0604020202020204" pitchFamily="34" charset="0"/>
                          <a:cs typeface="Arial" panose="020B0604020202020204" pitchFamily="34" charset="0"/>
                        </a:rPr>
                        <a:t>P2 - </a:t>
                      </a:r>
                      <a:r>
                        <a:rPr kumimoji="0" lang="en-US" sz="1300" u="none" strike="noStrike" kern="1200" baseline="0" dirty="0" smtClean="0">
                          <a:latin typeface="Arial" panose="020B0604020202020204" pitchFamily="34" charset="0"/>
                          <a:cs typeface="Arial" panose="020B0604020202020204" pitchFamily="34" charset="0"/>
                        </a:rPr>
                        <a:t>Review an existing website used for a specified business need</a:t>
                      </a: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rowSpan="2">
                  <a:txBody>
                    <a:bodyPr/>
                    <a:lstStyle/>
                    <a:p>
                      <a:r>
                        <a:rPr kumimoji="0" lang="en-US" sz="1300" u="none" strike="noStrike" kern="1200" baseline="0" dirty="0" smtClean="0">
                          <a:latin typeface="Arial" panose="020B0604020202020204" pitchFamily="34" charset="0"/>
                          <a:cs typeface="Arial" panose="020B0604020202020204" pitchFamily="34" charset="0"/>
                        </a:rPr>
                        <a:t>M1 - Be able to review existing websites in relation to business needs</a:t>
                      </a: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r>
              <a:tr h="411480">
                <a:tc vMerge="1">
                  <a:txBody>
                    <a:bodyPr/>
                    <a:lstStyle/>
                    <a:p>
                      <a:endParaRPr lang="en-GB"/>
                    </a:p>
                  </a:txBody>
                  <a:tcPr/>
                </a:tc>
                <a:tc>
                  <a:txBody>
                    <a:bodyPr/>
                    <a:lstStyle/>
                    <a:p>
                      <a:r>
                        <a:rPr kumimoji="0" lang="en-US" sz="1300" u="none" strike="noStrike" kern="1200" baseline="0" dirty="0" smtClean="0">
                          <a:latin typeface="Arial" panose="020B0604020202020204" pitchFamily="34" charset="0"/>
                          <a:cs typeface="Arial" panose="020B0604020202020204" pitchFamily="34" charset="0"/>
                        </a:rPr>
                        <a:t>P3 - Prepare a plan for realising improvements or enhancements  to the specified website</a:t>
                      </a: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vMerge="1">
                  <a:txBody>
                    <a:bodyPr/>
                    <a:lstStyle/>
                    <a:p>
                      <a:endParaRPr lang="en-GB"/>
                    </a:p>
                  </a:txBody>
                  <a:tcPr/>
                </a:tc>
                <a:tc vMerge="1">
                  <a:txBody>
                    <a:bodyPr/>
                    <a:lstStyle/>
                    <a:p>
                      <a:endParaRPr lang="en-GB"/>
                    </a:p>
                  </a:txBody>
                  <a:tcPr/>
                </a:tc>
              </a:tr>
              <a:tr h="961264">
                <a:tc>
                  <a:txBody>
                    <a:bodyPr/>
                    <a:lstStyle/>
                    <a:p>
                      <a:r>
                        <a:rPr kumimoji="0" lang="en-US" sz="1300" u="none" strike="noStrike" kern="1200" baseline="0" dirty="0" smtClean="0">
                          <a:latin typeface="Arial" panose="020B0604020202020204" pitchFamily="34" charset="0"/>
                          <a:cs typeface="Arial" panose="020B0604020202020204" pitchFamily="34" charset="0"/>
                        </a:rPr>
                        <a:t>3 - Be able to create or modify components of websites to meet business needs</a:t>
                      </a: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solidFill>
                      <a:srgbClr val="FFC000"/>
                    </a:solidFill>
                  </a:tcPr>
                </a:tc>
                <a:tc>
                  <a:txBody>
                    <a:bodyPr/>
                    <a:lstStyle/>
                    <a:p>
                      <a:r>
                        <a:rPr kumimoji="0" lang="en-GB" sz="1300" u="none" strike="noStrike" kern="1200" baseline="0" dirty="0" smtClean="0">
                          <a:latin typeface="Arial" panose="020B0604020202020204" pitchFamily="34" charset="0"/>
                          <a:cs typeface="Arial" panose="020B0604020202020204" pitchFamily="34" charset="0"/>
                        </a:rPr>
                        <a:t>P4 - </a:t>
                      </a:r>
                      <a:r>
                        <a:rPr kumimoji="0" lang="en-US" sz="1300" u="none" strike="noStrike" kern="1200" baseline="0" dirty="0" smtClean="0">
                          <a:latin typeface="Arial" panose="020B0604020202020204" pitchFamily="34" charset="0"/>
                          <a:cs typeface="Arial" panose="020B0604020202020204" pitchFamily="34" charset="0"/>
                        </a:rPr>
                        <a:t>Create or modify website components</a:t>
                      </a: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u="none" strike="noStrike" kern="1200" baseline="0" dirty="0" smtClean="0">
                          <a:latin typeface="Arial" panose="020B0604020202020204" pitchFamily="34" charset="0"/>
                          <a:cs typeface="Arial" panose="020B0604020202020204" pitchFamily="34" charset="0"/>
                        </a:rPr>
                        <a:t>M2 - Present website components to stakeholders for approval</a:t>
                      </a: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u="none" strike="noStrike" kern="1200" baseline="0" dirty="0" smtClean="0">
                          <a:latin typeface="Arial" panose="020B0604020202020204" pitchFamily="34" charset="0"/>
                          <a:cs typeface="Arial" panose="020B0604020202020204" pitchFamily="34" charset="0"/>
                        </a:rPr>
                        <a:t>D1 - Recommend changes to website components based on stakeholder feedback</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solidFill>
                      <a:srgbClr val="FFC000"/>
                    </a:solidFill>
                  </a:tcPr>
                </a:tc>
              </a:tr>
              <a:tr h="0">
                <a:tc rowSpan="2">
                  <a:txBody>
                    <a:bodyPr/>
                    <a:lstStyle/>
                    <a:p>
                      <a:r>
                        <a:rPr kumimoji="0" lang="en-US" sz="1300" u="none" strike="noStrike" kern="1200" baseline="0" dirty="0" smtClean="0">
                          <a:latin typeface="Arial" panose="020B0604020202020204" pitchFamily="34" charset="0"/>
                          <a:cs typeface="Arial" panose="020B0604020202020204" pitchFamily="34" charset="0"/>
                        </a:rPr>
                        <a:t>4 - Be able to update websites to meet business needs</a:t>
                      </a: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u="none" strike="noStrike" kern="1200" baseline="0" dirty="0" smtClean="0">
                          <a:latin typeface="Arial" panose="020B0604020202020204" pitchFamily="34" charset="0"/>
                          <a:cs typeface="Arial" panose="020B0604020202020204" pitchFamily="34" charset="0"/>
                        </a:rPr>
                        <a:t>P5 - Update website with developed or modified components</a:t>
                      </a: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u="none" strike="noStrike" kern="1200" baseline="0" dirty="0" smtClean="0">
                          <a:latin typeface="Arial" panose="020B0604020202020204" pitchFamily="34" charset="0"/>
                          <a:cs typeface="Arial" panose="020B0604020202020204" pitchFamily="34" charset="0"/>
                        </a:rPr>
                        <a:t>M3 - Test functionality of updated website and resolve any issues</a:t>
                      </a: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r>
              <a:tr h="457200">
                <a:tc v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u="none" strike="noStrike" kern="1200" baseline="0" dirty="0" smtClean="0">
                          <a:latin typeface="Arial" panose="020B0604020202020204" pitchFamily="34" charset="0"/>
                          <a:cs typeface="Arial" panose="020B0604020202020204" pitchFamily="34" charset="0"/>
                        </a:rPr>
                        <a:t>P6 - Present updated website to stakeholders</a:t>
                      </a: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u="none" strike="noStrike" kern="1200" baseline="0" dirty="0" smtClean="0">
                          <a:latin typeface="Arial" panose="020B0604020202020204" pitchFamily="34" charset="0"/>
                          <a:cs typeface="Arial" panose="020B0604020202020204" pitchFamily="34" charset="0"/>
                        </a:rPr>
                        <a:t>D2 - Evaluate the updated website against the needs of the business</a:t>
                      </a: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r>
            </a:tbl>
          </a:graphicData>
        </a:graphic>
      </p:graphicFrame>
    </p:spTree>
    <p:extLst>
      <p:ext uri="{BB962C8B-B14F-4D97-AF65-F5344CB8AC3E}">
        <p14:creationId xmlns:p14="http://schemas.microsoft.com/office/powerpoint/2010/main" val="4081539807"/>
      </p:ext>
    </p:extLst>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0"/>
            <a:ext cx="7704856" cy="620688"/>
          </a:xfrm>
        </p:spPr>
        <p:txBody>
          <a:bodyPr>
            <a:noAutofit/>
          </a:bodyPr>
          <a:lstStyle/>
          <a:p>
            <a:r>
              <a:rPr lang="en-GB" sz="4800" dirty="0" smtClean="0"/>
              <a:t>Aim and Purpose</a:t>
            </a:r>
            <a:endParaRPr lang="en-GB" b="1" dirty="0" smtClean="0"/>
          </a:p>
        </p:txBody>
      </p:sp>
      <p:sp>
        <p:nvSpPr>
          <p:cNvPr id="5" name="Rectangle 4"/>
          <p:cNvSpPr/>
          <p:nvPr/>
        </p:nvSpPr>
        <p:spPr>
          <a:xfrm>
            <a:off x="3359860" y="-337066"/>
            <a:ext cx="312906" cy="369332"/>
          </a:xfrm>
          <a:prstGeom prst="rect">
            <a:avLst/>
          </a:prstGeom>
        </p:spPr>
        <p:txBody>
          <a:bodyPr wrap="none">
            <a:spAutoFit/>
          </a:bodyPr>
          <a:lstStyle/>
          <a:p>
            <a:r>
              <a:rPr lang="en-GB" b="1" dirty="0"/>
              <a:t>e</a:t>
            </a:r>
            <a:endParaRPr lang="en-GB" dirty="0"/>
          </a:p>
        </p:txBody>
      </p:sp>
      <p:sp>
        <p:nvSpPr>
          <p:cNvPr id="2" name="Rectangle 1"/>
          <p:cNvSpPr/>
          <p:nvPr/>
        </p:nvSpPr>
        <p:spPr>
          <a:xfrm>
            <a:off x="251520" y="1052736"/>
            <a:ext cx="8568952" cy="5586145"/>
          </a:xfrm>
          <a:prstGeom prst="rect">
            <a:avLst/>
          </a:prstGeom>
        </p:spPr>
        <p:txBody>
          <a:bodyPr wrap="square">
            <a:spAutoFit/>
          </a:bodyPr>
          <a:lstStyle/>
          <a:p>
            <a:pPr>
              <a:buClr>
                <a:srgbClr val="7030A0"/>
              </a:buClr>
            </a:pPr>
            <a:r>
              <a:rPr lang="en-US" sz="2100" b="1" dirty="0" smtClean="0"/>
              <a:t>Learning </a:t>
            </a:r>
            <a:r>
              <a:rPr lang="en-US" sz="2100" b="1" dirty="0"/>
              <a:t>Outcome </a:t>
            </a:r>
            <a:r>
              <a:rPr lang="en-US" sz="2100" b="1" dirty="0" smtClean="0"/>
              <a:t>3: </a:t>
            </a:r>
            <a:r>
              <a:rPr lang="en-US" sz="2100" dirty="0"/>
              <a:t>Be able to create or modify components of websites to meet </a:t>
            </a:r>
            <a:r>
              <a:rPr lang="en-US" sz="2100" dirty="0" smtClean="0"/>
              <a:t>business needs</a:t>
            </a:r>
            <a:endParaRPr lang="en-US" sz="2100" dirty="0"/>
          </a:p>
          <a:p>
            <a:pPr marL="354013" indent="-354013">
              <a:buClr>
                <a:srgbClr val="7030A0"/>
              </a:buClr>
              <a:buFont typeface="Wingdings 3" panose="05040102010807070707" pitchFamily="18" charset="2"/>
              <a:buChar char=""/>
            </a:pPr>
            <a:r>
              <a:rPr lang="en-US" sz="2100" dirty="0"/>
              <a:t>Your task is to: create or modify a range of website components and recommend </a:t>
            </a:r>
            <a:r>
              <a:rPr lang="en-US" sz="2100" dirty="0" smtClean="0"/>
              <a:t>subsequent changes </a:t>
            </a:r>
            <a:r>
              <a:rPr lang="en-US" sz="2100" dirty="0"/>
              <a:t>to the Progress Academy homepage after obtaining feedback.</a:t>
            </a:r>
          </a:p>
          <a:p>
            <a:pPr marL="354013" indent="-354013">
              <a:buClr>
                <a:srgbClr val="7030A0"/>
              </a:buClr>
              <a:buFont typeface="Wingdings 3" panose="05040102010807070707" pitchFamily="18" charset="2"/>
              <a:buChar char=""/>
            </a:pPr>
            <a:r>
              <a:rPr lang="en-US" sz="2100" dirty="0"/>
              <a:t>In order to secure financial approval for your proposed homepage improvements you have </a:t>
            </a:r>
            <a:r>
              <a:rPr lang="en-US" sz="2100" dirty="0" smtClean="0"/>
              <a:t>been asked </a:t>
            </a:r>
            <a:r>
              <a:rPr lang="en-US" sz="2100" dirty="0"/>
              <a:t>by the SMT to present your ideas to the Progress Academy Board of Governors.</a:t>
            </a:r>
          </a:p>
          <a:p>
            <a:pPr marL="354013" indent="-354013">
              <a:buClr>
                <a:srgbClr val="7030A0"/>
              </a:buClr>
              <a:buFont typeface="Wingdings 3" panose="05040102010807070707" pitchFamily="18" charset="2"/>
              <a:buChar char=""/>
            </a:pPr>
            <a:r>
              <a:rPr lang="en-US" sz="2100" dirty="0"/>
              <a:t>You will now need to create or modify the website components identified in Task 2.</a:t>
            </a:r>
          </a:p>
          <a:p>
            <a:pPr marL="354013" indent="-354013">
              <a:buClr>
                <a:srgbClr val="7030A0"/>
              </a:buClr>
              <a:buFont typeface="Wingdings 3" panose="05040102010807070707" pitchFamily="18" charset="2"/>
              <a:buChar char=""/>
            </a:pPr>
            <a:r>
              <a:rPr lang="en-US" sz="2100" dirty="0"/>
              <a:t>Your working components will then be presented to the Board of Governors who will review </a:t>
            </a:r>
            <a:r>
              <a:rPr lang="en-US" sz="2100" dirty="0" smtClean="0"/>
              <a:t>your components </a:t>
            </a:r>
            <a:r>
              <a:rPr lang="en-US" sz="2100" dirty="0"/>
              <a:t>and provide you with feedback.</a:t>
            </a:r>
          </a:p>
          <a:p>
            <a:pPr marL="354013" indent="-354013">
              <a:buClr>
                <a:srgbClr val="7030A0"/>
              </a:buClr>
              <a:buFont typeface="Wingdings 3" panose="05040102010807070707" pitchFamily="18" charset="2"/>
              <a:buChar char=""/>
            </a:pPr>
            <a:r>
              <a:rPr lang="en-US" sz="2100" dirty="0"/>
              <a:t>The obtained feedback will then allow you to recommend the required changes to the </a:t>
            </a:r>
            <a:r>
              <a:rPr lang="en-US" sz="2100" dirty="0" smtClean="0"/>
              <a:t>original website </a:t>
            </a:r>
            <a:r>
              <a:rPr lang="en-US" sz="2100" dirty="0"/>
              <a:t>that will ensure that the website will meet the specification requirements and the needs </a:t>
            </a:r>
            <a:r>
              <a:rPr lang="en-US" sz="2100" dirty="0" smtClean="0"/>
              <a:t>of Progress </a:t>
            </a:r>
            <a:r>
              <a:rPr lang="en-US" sz="2100" dirty="0"/>
              <a:t>Academy and its users.</a:t>
            </a:r>
            <a:endParaRPr lang="en-US" sz="2100" dirty="0" smtClean="0"/>
          </a:p>
        </p:txBody>
      </p:sp>
    </p:spTree>
    <p:extLst>
      <p:ext uri="{BB962C8B-B14F-4D97-AF65-F5344CB8AC3E}">
        <p14:creationId xmlns:p14="http://schemas.microsoft.com/office/powerpoint/2010/main" val="2716067023"/>
      </p:ext>
    </p:ext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9512" y="1002088"/>
            <a:ext cx="8712968" cy="5670783"/>
          </a:xfrm>
          <a:prstGeom prst="rect">
            <a:avLst/>
          </a:prstGeom>
        </p:spPr>
        <p:txBody>
          <a:bodyPr wrap="square">
            <a:spAutoFit/>
          </a:bodyPr>
          <a:lstStyle/>
          <a:p>
            <a:pPr>
              <a:buClr>
                <a:srgbClr val="00B050"/>
              </a:buClr>
              <a:tabLst>
                <a:tab pos="1792288" algn="l"/>
                <a:tab pos="3230563" algn="l"/>
                <a:tab pos="4668838" algn="l"/>
                <a:tab pos="6096000" algn="l"/>
              </a:tabLst>
            </a:pPr>
            <a:r>
              <a:rPr lang="en-US" sz="1250" b="1" dirty="0" smtClean="0">
                <a:latin typeface="Arial" panose="020B0604020202020204" pitchFamily="34" charset="0"/>
                <a:cs typeface="Arial" panose="020B0604020202020204" pitchFamily="34" charset="0"/>
              </a:rPr>
              <a:t>P3.1</a:t>
            </a:r>
            <a:r>
              <a:rPr lang="en-US" sz="1250" b="1" dirty="0">
                <a:latin typeface="Arial" panose="020B0604020202020204" pitchFamily="34" charset="0"/>
                <a:cs typeface="Arial" panose="020B0604020202020204" pitchFamily="34" charset="0"/>
              </a:rPr>
              <a:t>. Create or modify components of websites, i.e.:</a:t>
            </a:r>
          </a:p>
          <a:p>
            <a:pPr marL="439738" indent="-439738">
              <a:buClr>
                <a:srgbClr val="00B050"/>
              </a:buClr>
              <a:buFont typeface="Wingdings 3" panose="05040102010807070707" pitchFamily="18" charset="2"/>
              <a:buChar char=""/>
              <a:tabLst>
                <a:tab pos="1792288" algn="l"/>
                <a:tab pos="3230563" algn="l"/>
                <a:tab pos="4668838" algn="l"/>
                <a:tab pos="6096000" algn="l"/>
              </a:tabLst>
            </a:pPr>
            <a:r>
              <a:rPr lang="en-US" sz="1250" dirty="0" smtClean="0">
                <a:latin typeface="Arial" panose="020B0604020202020204" pitchFamily="34" charset="0"/>
                <a:cs typeface="Arial" panose="020B0604020202020204" pitchFamily="34" charset="0"/>
              </a:rPr>
              <a:t>select </a:t>
            </a:r>
            <a:r>
              <a:rPr lang="en-US" sz="1250" dirty="0">
                <a:latin typeface="Arial" panose="020B0604020202020204" pitchFamily="34" charset="0"/>
                <a:cs typeface="Arial" panose="020B0604020202020204" pitchFamily="34" charset="0"/>
              </a:rPr>
              <a:t>appropriate software e.g. standard and non-standard</a:t>
            </a:r>
          </a:p>
          <a:p>
            <a:pPr marL="439738" indent="-439738">
              <a:buClr>
                <a:srgbClr val="00B050"/>
              </a:buClr>
              <a:buFont typeface="Wingdings 3" panose="05040102010807070707" pitchFamily="18" charset="2"/>
              <a:buChar char=""/>
              <a:tabLst>
                <a:tab pos="1792288" algn="l"/>
                <a:tab pos="3230563" algn="l"/>
                <a:tab pos="4668838" algn="l"/>
                <a:tab pos="6096000" algn="l"/>
              </a:tabLst>
            </a:pPr>
            <a:r>
              <a:rPr lang="en-US" sz="1250" dirty="0" smtClean="0">
                <a:latin typeface="Arial" panose="020B0604020202020204" pitchFamily="34" charset="0"/>
                <a:cs typeface="Arial" panose="020B0604020202020204" pitchFamily="34" charset="0"/>
              </a:rPr>
              <a:t>use </a:t>
            </a:r>
            <a:r>
              <a:rPr lang="en-US" sz="1250" dirty="0">
                <a:latin typeface="Arial" panose="020B0604020202020204" pitchFamily="34" charset="0"/>
                <a:cs typeface="Arial" panose="020B0604020202020204" pitchFamily="34" charset="0"/>
              </a:rPr>
              <a:t>formatting and editing techniques, e.g.:</a:t>
            </a:r>
          </a:p>
          <a:p>
            <a:pPr marL="804863" lvl="1" indent="-354013">
              <a:buClr>
                <a:srgbClr val="00B050"/>
              </a:buClr>
              <a:buFont typeface="Wingdings" panose="05000000000000000000" pitchFamily="2" charset="2"/>
              <a:buChar char="§"/>
              <a:tabLst>
                <a:tab pos="1792288" algn="l"/>
                <a:tab pos="3230563" algn="l"/>
                <a:tab pos="4668838" algn="l"/>
                <a:tab pos="6096000" algn="l"/>
              </a:tabLst>
            </a:pPr>
            <a:r>
              <a:rPr lang="en-US" sz="1250" dirty="0" smtClean="0">
                <a:latin typeface="Arial" panose="020B0604020202020204" pitchFamily="34" charset="0"/>
                <a:cs typeface="Arial" panose="020B0604020202020204" pitchFamily="34" charset="0"/>
              </a:rPr>
              <a:t>common </a:t>
            </a:r>
            <a:r>
              <a:rPr lang="en-US" sz="1250" dirty="0">
                <a:latin typeface="Arial" panose="020B0604020202020204" pitchFamily="34" charset="0"/>
                <a:cs typeface="Arial" panose="020B0604020202020204" pitchFamily="34" charset="0"/>
              </a:rPr>
              <a:t>web functions (e.g. text, graphics, fonts, </a:t>
            </a:r>
            <a:r>
              <a:rPr lang="en-US" sz="1250" dirty="0" smtClean="0">
                <a:latin typeface="Arial" panose="020B0604020202020204" pitchFamily="34" charset="0"/>
                <a:cs typeface="Arial" panose="020B0604020202020204" pitchFamily="34" charset="0"/>
              </a:rPr>
              <a:t>text formatting</a:t>
            </a:r>
            <a:r>
              <a:rPr lang="en-US" sz="1250" dirty="0">
                <a:latin typeface="Arial" panose="020B0604020202020204" pitchFamily="34" charset="0"/>
                <a:cs typeface="Arial" panose="020B0604020202020204" pitchFamily="34" charset="0"/>
              </a:rPr>
              <a:t>, colour schemes, images)</a:t>
            </a:r>
          </a:p>
          <a:p>
            <a:pPr marL="804863" lvl="1" indent="-354013">
              <a:buClr>
                <a:srgbClr val="00B050"/>
              </a:buClr>
              <a:buFont typeface="Wingdings" panose="05000000000000000000" pitchFamily="2" charset="2"/>
              <a:buChar char="§"/>
              <a:tabLst>
                <a:tab pos="1792288" algn="l"/>
                <a:tab pos="3230563" algn="l"/>
                <a:tab pos="4668838" algn="l"/>
                <a:tab pos="6096000" algn="l"/>
              </a:tabLst>
            </a:pPr>
            <a:r>
              <a:rPr lang="en-US" sz="1250" dirty="0" smtClean="0">
                <a:latin typeface="Arial" panose="020B0604020202020204" pitchFamily="34" charset="0"/>
                <a:cs typeface="Arial" panose="020B0604020202020204" pitchFamily="34" charset="0"/>
              </a:rPr>
              <a:t>simple </a:t>
            </a:r>
            <a:r>
              <a:rPr lang="en-US" sz="1250" dirty="0">
                <a:latin typeface="Arial" panose="020B0604020202020204" pitchFamily="34" charset="0"/>
                <a:cs typeface="Arial" panose="020B0604020202020204" pitchFamily="34" charset="0"/>
              </a:rPr>
              <a:t>HTML (e.g. editor programs, file extensions)</a:t>
            </a:r>
          </a:p>
          <a:p>
            <a:pPr marL="804863" lvl="1" indent="-354013">
              <a:buClr>
                <a:srgbClr val="00B050"/>
              </a:buClr>
              <a:buFont typeface="Wingdings" panose="05000000000000000000" pitchFamily="2" charset="2"/>
              <a:buChar char="§"/>
              <a:tabLst>
                <a:tab pos="1792288" algn="l"/>
                <a:tab pos="3230563" algn="l"/>
                <a:tab pos="4668838" algn="l"/>
                <a:tab pos="6096000" algn="l"/>
              </a:tabLst>
            </a:pPr>
            <a:r>
              <a:rPr lang="en-US" sz="1250" dirty="0" smtClean="0">
                <a:latin typeface="Arial" panose="020B0604020202020204" pitchFamily="34" charset="0"/>
                <a:cs typeface="Arial" panose="020B0604020202020204" pitchFamily="34" charset="0"/>
              </a:rPr>
              <a:t>HTML </a:t>
            </a:r>
            <a:r>
              <a:rPr lang="en-US" sz="1250" dirty="0">
                <a:latin typeface="Arial" panose="020B0604020202020204" pitchFamily="34" charset="0"/>
                <a:cs typeface="Arial" panose="020B0604020202020204" pitchFamily="34" charset="0"/>
              </a:rPr>
              <a:t>tags and conventions (e.g. &lt;html&gt;, &lt;p&gt;, &lt;body&gt;,closing tags)</a:t>
            </a:r>
          </a:p>
          <a:p>
            <a:pPr marL="439738" indent="-439738">
              <a:buClr>
                <a:srgbClr val="00B050"/>
              </a:buClr>
              <a:buFont typeface="Wingdings 3" panose="05040102010807070707" pitchFamily="18" charset="2"/>
              <a:buChar char=""/>
              <a:tabLst>
                <a:tab pos="1792288" algn="l"/>
                <a:tab pos="3230563" algn="l"/>
                <a:tab pos="4668838" algn="l"/>
                <a:tab pos="6096000" algn="l"/>
              </a:tabLst>
            </a:pPr>
            <a:r>
              <a:rPr lang="en-US" sz="1250" dirty="0" smtClean="0">
                <a:latin typeface="Arial" panose="020B0604020202020204" pitchFamily="34" charset="0"/>
                <a:cs typeface="Arial" panose="020B0604020202020204" pitchFamily="34" charset="0"/>
              </a:rPr>
              <a:t>introduce </a:t>
            </a:r>
            <a:r>
              <a:rPr lang="en-US" sz="1250" dirty="0">
                <a:latin typeface="Arial" panose="020B0604020202020204" pitchFamily="34" charset="0"/>
                <a:cs typeface="Arial" panose="020B0604020202020204" pitchFamily="34" charset="0"/>
              </a:rPr>
              <a:t>interactive elements (e.g. rollover images, </a:t>
            </a:r>
            <a:r>
              <a:rPr lang="en-US" sz="1250" dirty="0" smtClean="0">
                <a:latin typeface="Arial" panose="020B0604020202020204" pitchFamily="34" charset="0"/>
                <a:cs typeface="Arial" panose="020B0604020202020204" pitchFamily="34" charset="0"/>
              </a:rPr>
              <a:t>submit button </a:t>
            </a:r>
            <a:r>
              <a:rPr lang="en-US" sz="1250" dirty="0">
                <a:latin typeface="Arial" panose="020B0604020202020204" pitchFamily="34" charset="0"/>
                <a:cs typeface="Arial" panose="020B0604020202020204" pitchFamily="34" charset="0"/>
              </a:rPr>
              <a:t>to email a form)</a:t>
            </a:r>
          </a:p>
          <a:p>
            <a:pPr marL="439738" indent="-439738">
              <a:buClr>
                <a:srgbClr val="00B050"/>
              </a:buClr>
              <a:buFont typeface="Wingdings 3" panose="05040102010807070707" pitchFamily="18" charset="2"/>
              <a:buChar char=""/>
              <a:tabLst>
                <a:tab pos="1792288" algn="l"/>
                <a:tab pos="3230563" algn="l"/>
                <a:tab pos="4668838" algn="l"/>
                <a:tab pos="6096000" algn="l"/>
              </a:tabLst>
            </a:pPr>
            <a:r>
              <a:rPr lang="en-US" sz="1250" dirty="0" smtClean="0">
                <a:latin typeface="Arial" panose="020B0604020202020204" pitchFamily="34" charset="0"/>
                <a:cs typeface="Arial" panose="020B0604020202020204" pitchFamily="34" charset="0"/>
              </a:rPr>
              <a:t>apply </a:t>
            </a:r>
            <a:r>
              <a:rPr lang="en-US" sz="1250" dirty="0" err="1">
                <a:latin typeface="Arial" panose="020B0604020202020204" pitchFamily="34" charset="0"/>
                <a:cs typeface="Arial" panose="020B0604020202020204" pitchFamily="34" charset="0"/>
              </a:rPr>
              <a:t>optimisation</a:t>
            </a:r>
            <a:r>
              <a:rPr lang="en-US" sz="1250" dirty="0">
                <a:latin typeface="Arial" panose="020B0604020202020204" pitchFamily="34" charset="0"/>
                <a:cs typeface="Arial" panose="020B0604020202020204" pitchFamily="34" charset="0"/>
              </a:rPr>
              <a:t> (e.g. image, video, animation, sound, </a:t>
            </a:r>
            <a:r>
              <a:rPr lang="en-US" sz="1250" dirty="0" smtClean="0">
                <a:latin typeface="Arial" panose="020B0604020202020204" pitchFamily="34" charset="0"/>
                <a:cs typeface="Arial" panose="020B0604020202020204" pitchFamily="34" charset="0"/>
              </a:rPr>
              <a:t>file size</a:t>
            </a:r>
            <a:r>
              <a:rPr lang="en-US" sz="1250" dirty="0">
                <a:latin typeface="Arial" panose="020B0604020202020204" pitchFamily="34" charset="0"/>
                <a:cs typeface="Arial" panose="020B0604020202020204" pitchFamily="34" charset="0"/>
              </a:rPr>
              <a:t>, format, dimensions, compression)</a:t>
            </a:r>
          </a:p>
          <a:p>
            <a:pPr marL="439738" indent="-439738">
              <a:buClr>
                <a:srgbClr val="00B050"/>
              </a:buClr>
              <a:buFont typeface="Wingdings 3" panose="05040102010807070707" pitchFamily="18" charset="2"/>
              <a:buChar char=""/>
              <a:tabLst>
                <a:tab pos="1792288" algn="l"/>
                <a:tab pos="3230563" algn="l"/>
                <a:tab pos="4668838" algn="l"/>
                <a:tab pos="6096000" algn="l"/>
              </a:tabLst>
            </a:pPr>
            <a:r>
              <a:rPr lang="en-US" sz="1250" dirty="0" smtClean="0">
                <a:latin typeface="Arial" panose="020B0604020202020204" pitchFamily="34" charset="0"/>
                <a:cs typeface="Arial" panose="020B0604020202020204" pitchFamily="34" charset="0"/>
              </a:rPr>
              <a:t>apply </a:t>
            </a:r>
            <a:r>
              <a:rPr lang="en-US" sz="1250" dirty="0">
                <a:latin typeface="Arial" panose="020B0604020202020204" pitchFamily="34" charset="0"/>
                <a:cs typeface="Arial" panose="020B0604020202020204" pitchFamily="34" charset="0"/>
              </a:rPr>
              <a:t>good practice, i.e.:</a:t>
            </a:r>
          </a:p>
          <a:p>
            <a:pPr marL="804863" lvl="1" indent="-354013">
              <a:buClr>
                <a:srgbClr val="00B050"/>
              </a:buClr>
              <a:buFont typeface="Wingdings" panose="05000000000000000000" pitchFamily="2" charset="2"/>
              <a:buChar char="§"/>
              <a:tabLst>
                <a:tab pos="1792288" algn="l"/>
                <a:tab pos="3230563" algn="l"/>
                <a:tab pos="4668838" algn="l"/>
                <a:tab pos="6096000" algn="l"/>
              </a:tabLst>
            </a:pPr>
            <a:r>
              <a:rPr lang="en-US" sz="1250" dirty="0" smtClean="0">
                <a:latin typeface="Arial" panose="020B0604020202020204" pitchFamily="34" charset="0"/>
                <a:cs typeface="Arial" panose="020B0604020202020204" pitchFamily="34" charset="0"/>
              </a:rPr>
              <a:t>consistent </a:t>
            </a:r>
            <a:r>
              <a:rPr lang="en-US" sz="1250" dirty="0">
                <a:latin typeface="Arial" panose="020B0604020202020204" pitchFamily="34" charset="0"/>
                <a:cs typeface="Arial" panose="020B0604020202020204" pitchFamily="34" charset="0"/>
              </a:rPr>
              <a:t>file and folder </a:t>
            </a:r>
            <a:r>
              <a:rPr lang="en-US" sz="1250" dirty="0" smtClean="0">
                <a:latin typeface="Arial" panose="020B0604020202020204" pitchFamily="34" charset="0"/>
                <a:cs typeface="Arial" panose="020B0604020202020204" pitchFamily="34" charset="0"/>
              </a:rPr>
              <a:t>management	</a:t>
            </a:r>
            <a:r>
              <a:rPr lang="en-US" sz="1250" dirty="0">
                <a:solidFill>
                  <a:srgbClr val="00B050"/>
                </a:solidFill>
                <a:latin typeface="Arial" panose="020B0604020202020204" pitchFamily="34" charset="0"/>
                <a:cs typeface="Arial" panose="020B0604020202020204" pitchFamily="34" charset="0"/>
              </a:rPr>
              <a:t> ● </a:t>
            </a:r>
            <a:r>
              <a:rPr lang="en-US" sz="1250" dirty="0" smtClean="0">
                <a:latin typeface="Arial" panose="020B0604020202020204" pitchFamily="34" charset="0"/>
                <a:cs typeface="Arial" panose="020B0604020202020204" pitchFamily="34" charset="0"/>
              </a:rPr>
              <a:t>appropriate </a:t>
            </a:r>
            <a:r>
              <a:rPr lang="en-US" sz="1250" dirty="0">
                <a:latin typeface="Arial" panose="020B0604020202020204" pitchFamily="34" charset="0"/>
                <a:cs typeface="Arial" panose="020B0604020202020204" pitchFamily="34" charset="0"/>
              </a:rPr>
              <a:t>naming conventions</a:t>
            </a:r>
          </a:p>
          <a:p>
            <a:pPr marL="804863" lvl="1" indent="-354013">
              <a:buClr>
                <a:srgbClr val="00B050"/>
              </a:buClr>
              <a:buFont typeface="Wingdings" panose="05000000000000000000" pitchFamily="2" charset="2"/>
              <a:buChar char="§"/>
              <a:tabLst>
                <a:tab pos="1792288" algn="l"/>
                <a:tab pos="3230563" algn="l"/>
                <a:tab pos="4668838" algn="l"/>
                <a:tab pos="6096000" algn="l"/>
              </a:tabLst>
            </a:pPr>
            <a:r>
              <a:rPr lang="en-US" sz="1250" dirty="0" smtClean="0">
                <a:latin typeface="Arial" panose="020B0604020202020204" pitchFamily="34" charset="0"/>
                <a:cs typeface="Arial" panose="020B0604020202020204" pitchFamily="34" charset="0"/>
              </a:rPr>
              <a:t>documentation </a:t>
            </a:r>
            <a:r>
              <a:rPr lang="en-US" sz="1250" dirty="0">
                <a:latin typeface="Arial" panose="020B0604020202020204" pitchFamily="34" charset="0"/>
                <a:cs typeface="Arial" panose="020B0604020202020204" pitchFamily="34" charset="0"/>
              </a:rPr>
              <a:t>of developments</a:t>
            </a:r>
          </a:p>
          <a:p>
            <a:pPr marL="439738" indent="-439738">
              <a:buClr>
                <a:srgbClr val="00B050"/>
              </a:buClr>
              <a:buFont typeface="Wingdings 3" panose="05040102010807070707" pitchFamily="18" charset="2"/>
              <a:buChar char=""/>
              <a:tabLst>
                <a:tab pos="1792288" algn="l"/>
                <a:tab pos="3230563" algn="l"/>
                <a:tab pos="4668838" algn="l"/>
                <a:tab pos="6096000" algn="l"/>
              </a:tabLst>
            </a:pPr>
            <a:r>
              <a:rPr lang="en-US" sz="1250" dirty="0" smtClean="0">
                <a:latin typeface="Arial" panose="020B0604020202020204" pitchFamily="34" charset="0"/>
                <a:cs typeface="Arial" panose="020B0604020202020204" pitchFamily="34" charset="0"/>
              </a:rPr>
              <a:t>ensure </a:t>
            </a:r>
            <a:r>
              <a:rPr lang="en-US" sz="1250" dirty="0">
                <a:latin typeface="Arial" panose="020B0604020202020204" pitchFamily="34" charset="0"/>
                <a:cs typeface="Arial" panose="020B0604020202020204" pitchFamily="34" charset="0"/>
              </a:rPr>
              <a:t>accessibility, i.e.:</a:t>
            </a:r>
          </a:p>
          <a:p>
            <a:pPr marL="896938" lvl="1" indent="-439738">
              <a:buClr>
                <a:srgbClr val="00B050"/>
              </a:buClr>
              <a:buFont typeface="Wingdings" panose="05000000000000000000" pitchFamily="2" charset="2"/>
              <a:buChar char="§"/>
              <a:tabLst>
                <a:tab pos="1792288" algn="l"/>
                <a:tab pos="3230563" algn="l"/>
                <a:tab pos="4668838" algn="l"/>
                <a:tab pos="6096000" algn="l"/>
              </a:tabLst>
            </a:pPr>
            <a:r>
              <a:rPr lang="en-US" sz="1250" dirty="0" smtClean="0">
                <a:latin typeface="Arial" panose="020B0604020202020204" pitchFamily="34" charset="0"/>
                <a:cs typeface="Arial" panose="020B0604020202020204" pitchFamily="34" charset="0"/>
              </a:rPr>
              <a:t>users </a:t>
            </a:r>
            <a:r>
              <a:rPr lang="en-US" sz="1250" dirty="0">
                <a:latin typeface="Arial" panose="020B0604020202020204" pitchFamily="34" charset="0"/>
                <a:cs typeface="Arial" panose="020B0604020202020204" pitchFamily="34" charset="0"/>
              </a:rPr>
              <a:t>with disabilities (e.g. accessibility aids, readability</a:t>
            </a:r>
            <a:r>
              <a:rPr lang="en-US" sz="1250" dirty="0" smtClean="0">
                <a:latin typeface="Arial" panose="020B0604020202020204" pitchFamily="34" charset="0"/>
                <a:cs typeface="Arial" panose="020B0604020202020204" pitchFamily="34" charset="0"/>
              </a:rPr>
              <a:t>, colour </a:t>
            </a:r>
            <a:r>
              <a:rPr lang="en-US" sz="1250" dirty="0">
                <a:latin typeface="Arial" panose="020B0604020202020204" pitchFamily="34" charset="0"/>
                <a:cs typeface="Arial" panose="020B0604020202020204" pitchFamily="34" charset="0"/>
              </a:rPr>
              <a:t>scheme, subtitles)</a:t>
            </a:r>
          </a:p>
          <a:p>
            <a:pPr>
              <a:buClr>
                <a:srgbClr val="00B050"/>
              </a:buClr>
              <a:tabLst>
                <a:tab pos="1792288" algn="l"/>
                <a:tab pos="3230563" algn="l"/>
                <a:tab pos="4668838" algn="l"/>
                <a:tab pos="6096000" algn="l"/>
              </a:tabLst>
            </a:pPr>
            <a:r>
              <a:rPr lang="en-US" sz="1250" b="1" dirty="0" smtClean="0">
                <a:latin typeface="Arial" panose="020B0604020202020204" pitchFamily="34" charset="0"/>
                <a:cs typeface="Arial" panose="020B0604020202020204" pitchFamily="34" charset="0"/>
              </a:rPr>
              <a:t>M2.1 - Plan </a:t>
            </a:r>
            <a:r>
              <a:rPr lang="en-US" sz="1250" b="1" dirty="0">
                <a:latin typeface="Arial" panose="020B0604020202020204" pitchFamily="34" charset="0"/>
                <a:cs typeface="Arial" panose="020B0604020202020204" pitchFamily="34" charset="0"/>
              </a:rPr>
              <a:t>and present the solution, i.e.:</a:t>
            </a:r>
          </a:p>
          <a:p>
            <a:pPr marL="439738" indent="-439738">
              <a:buClr>
                <a:srgbClr val="00B050"/>
              </a:buClr>
              <a:buFont typeface="Wingdings 3" panose="05040102010807070707" pitchFamily="18" charset="2"/>
              <a:buChar char=""/>
              <a:tabLst>
                <a:tab pos="1792288" algn="l"/>
                <a:tab pos="3230563" algn="l"/>
                <a:tab pos="4668838" algn="l"/>
                <a:tab pos="6096000" algn="l"/>
              </a:tabLst>
            </a:pPr>
            <a:r>
              <a:rPr lang="en-US" sz="1250" dirty="0" smtClean="0">
                <a:latin typeface="Arial" panose="020B0604020202020204" pitchFamily="34" charset="0"/>
                <a:cs typeface="Arial" panose="020B0604020202020204" pitchFamily="34" charset="0"/>
              </a:rPr>
              <a:t>format </a:t>
            </a:r>
            <a:r>
              <a:rPr lang="en-US" sz="1250" dirty="0">
                <a:latin typeface="Arial" panose="020B0604020202020204" pitchFamily="34" charset="0"/>
                <a:cs typeface="Arial" panose="020B0604020202020204" pitchFamily="34" charset="0"/>
              </a:rPr>
              <a:t>of </a:t>
            </a:r>
            <a:r>
              <a:rPr lang="en-US" sz="1250" dirty="0" smtClean="0">
                <a:latin typeface="Arial" panose="020B0604020202020204" pitchFamily="34" charset="0"/>
                <a:cs typeface="Arial" panose="020B0604020202020204" pitchFamily="34" charset="0"/>
              </a:rPr>
              <a:t>presentation	</a:t>
            </a:r>
            <a:r>
              <a:rPr lang="en-US" sz="1400" dirty="0">
                <a:solidFill>
                  <a:srgbClr val="00B050"/>
                </a:solidFill>
                <a:latin typeface="Arial" panose="020B0604020202020204" pitchFamily="34" charset="0"/>
                <a:cs typeface="Arial" panose="020B0604020202020204" pitchFamily="34" charset="0"/>
              </a:rPr>
              <a:t> ● </a:t>
            </a:r>
            <a:r>
              <a:rPr lang="en-US" sz="1250" dirty="0" smtClean="0">
                <a:latin typeface="Arial" panose="020B0604020202020204" pitchFamily="34" charset="0"/>
                <a:cs typeface="Arial" panose="020B0604020202020204" pitchFamily="34" charset="0"/>
              </a:rPr>
              <a:t>content </a:t>
            </a:r>
            <a:r>
              <a:rPr lang="en-US" sz="1250" dirty="0">
                <a:latin typeface="Arial" panose="020B0604020202020204" pitchFamily="34" charset="0"/>
                <a:cs typeface="Arial" panose="020B0604020202020204" pitchFamily="34" charset="0"/>
              </a:rPr>
              <a:t>of presentation</a:t>
            </a:r>
          </a:p>
          <a:p>
            <a:pPr marL="439738" indent="-439738">
              <a:buClr>
                <a:srgbClr val="00B050"/>
              </a:buClr>
              <a:buFont typeface="Wingdings 3" panose="05040102010807070707" pitchFamily="18" charset="2"/>
              <a:buChar char=""/>
              <a:tabLst>
                <a:tab pos="1792288" algn="l"/>
                <a:tab pos="3230563" algn="l"/>
                <a:tab pos="4668838" algn="l"/>
                <a:tab pos="6096000" algn="l"/>
              </a:tabLst>
            </a:pPr>
            <a:r>
              <a:rPr lang="en-US" sz="1250" dirty="0" smtClean="0">
                <a:latin typeface="Arial" panose="020B0604020202020204" pitchFamily="34" charset="0"/>
                <a:cs typeface="Arial" panose="020B0604020202020204" pitchFamily="34" charset="0"/>
              </a:rPr>
              <a:t>target audience		</a:t>
            </a:r>
            <a:r>
              <a:rPr lang="en-US" sz="1400" dirty="0">
                <a:solidFill>
                  <a:srgbClr val="00B050"/>
                </a:solidFill>
                <a:latin typeface="Arial" panose="020B0604020202020204" pitchFamily="34" charset="0"/>
                <a:cs typeface="Arial" panose="020B0604020202020204" pitchFamily="34" charset="0"/>
              </a:rPr>
              <a:t> ● </a:t>
            </a:r>
            <a:r>
              <a:rPr lang="en-US" sz="1250" dirty="0" smtClean="0">
                <a:latin typeface="Arial" panose="020B0604020202020204" pitchFamily="34" charset="0"/>
                <a:cs typeface="Arial" panose="020B0604020202020204" pitchFamily="34" charset="0"/>
              </a:rPr>
              <a:t>obtain </a:t>
            </a:r>
            <a:r>
              <a:rPr lang="en-US" sz="1250" dirty="0">
                <a:latin typeface="Arial" panose="020B0604020202020204" pitchFamily="34" charset="0"/>
                <a:cs typeface="Arial" panose="020B0604020202020204" pitchFamily="34" charset="0"/>
              </a:rPr>
              <a:t>feedback from audience</a:t>
            </a:r>
          </a:p>
          <a:p>
            <a:pPr>
              <a:buClr>
                <a:srgbClr val="00B050"/>
              </a:buClr>
              <a:tabLst>
                <a:tab pos="1792288" algn="l"/>
                <a:tab pos="3230563" algn="l"/>
                <a:tab pos="4668838" algn="l"/>
                <a:tab pos="6096000" algn="l"/>
              </a:tabLst>
            </a:pPr>
            <a:r>
              <a:rPr lang="en-US" sz="1250" b="1" dirty="0" smtClean="0">
                <a:latin typeface="Arial" panose="020B0604020202020204" pitchFamily="34" charset="0"/>
                <a:cs typeface="Arial" panose="020B0604020202020204" pitchFamily="34" charset="0"/>
              </a:rPr>
              <a:t>D1.1 - </a:t>
            </a:r>
            <a:r>
              <a:rPr lang="en-US" sz="1250" b="1" dirty="0">
                <a:latin typeface="Arial" panose="020B0604020202020204" pitchFamily="34" charset="0"/>
                <a:cs typeface="Arial" panose="020B0604020202020204" pitchFamily="34" charset="0"/>
              </a:rPr>
              <a:t>Recommend changes to website components, e.g.:</a:t>
            </a:r>
          </a:p>
          <a:p>
            <a:pPr marL="439738" indent="-439738">
              <a:buClr>
                <a:srgbClr val="00B050"/>
              </a:buClr>
              <a:buFont typeface="Wingdings 3" panose="05040102010807070707" pitchFamily="18" charset="2"/>
              <a:buChar char=""/>
              <a:tabLst>
                <a:tab pos="1792288" algn="l"/>
                <a:tab pos="3230563" algn="l"/>
                <a:tab pos="4668838" algn="l"/>
                <a:tab pos="6096000" algn="l"/>
              </a:tabLst>
            </a:pPr>
            <a:r>
              <a:rPr lang="en-US" sz="1250" dirty="0" smtClean="0">
                <a:latin typeface="Arial" panose="020B0604020202020204" pitchFamily="34" charset="0"/>
                <a:cs typeface="Arial" panose="020B0604020202020204" pitchFamily="34" charset="0"/>
              </a:rPr>
              <a:t>Appropriateness	</a:t>
            </a:r>
            <a:r>
              <a:rPr lang="en-US" sz="1250" dirty="0">
                <a:solidFill>
                  <a:srgbClr val="00B050"/>
                </a:solidFill>
                <a:latin typeface="Arial" panose="020B0604020202020204" pitchFamily="34" charset="0"/>
                <a:cs typeface="Arial" panose="020B0604020202020204" pitchFamily="34" charset="0"/>
              </a:rPr>
              <a:t> ● </a:t>
            </a:r>
            <a:r>
              <a:rPr lang="en-US" sz="1250" dirty="0" smtClean="0">
                <a:latin typeface="Arial" panose="020B0604020202020204" pitchFamily="34" charset="0"/>
                <a:cs typeface="Arial" panose="020B0604020202020204" pitchFamily="34" charset="0"/>
              </a:rPr>
              <a:t>clarity	</a:t>
            </a:r>
            <a:r>
              <a:rPr lang="en-US" sz="1250" dirty="0">
                <a:solidFill>
                  <a:srgbClr val="00B050"/>
                </a:solidFill>
                <a:latin typeface="Arial" panose="020B0604020202020204" pitchFamily="34" charset="0"/>
                <a:cs typeface="Arial" panose="020B0604020202020204" pitchFamily="34" charset="0"/>
              </a:rPr>
              <a:t> ● </a:t>
            </a:r>
            <a:r>
              <a:rPr lang="en-US" sz="1250" dirty="0" smtClean="0">
                <a:latin typeface="Arial" panose="020B0604020202020204" pitchFamily="34" charset="0"/>
                <a:cs typeface="Arial" panose="020B0604020202020204" pitchFamily="34" charset="0"/>
              </a:rPr>
              <a:t>content	</a:t>
            </a:r>
            <a:r>
              <a:rPr lang="en-US" sz="1250" dirty="0">
                <a:solidFill>
                  <a:srgbClr val="00B050"/>
                </a:solidFill>
                <a:latin typeface="Arial" panose="020B0604020202020204" pitchFamily="34" charset="0"/>
                <a:cs typeface="Arial" panose="020B0604020202020204" pitchFamily="34" charset="0"/>
              </a:rPr>
              <a:t> ● </a:t>
            </a:r>
            <a:r>
              <a:rPr lang="en-US" sz="1250" dirty="0" smtClean="0">
                <a:latin typeface="Arial" panose="020B0604020202020204" pitchFamily="34" charset="0"/>
                <a:cs typeface="Arial" panose="020B0604020202020204" pitchFamily="34" charset="0"/>
              </a:rPr>
              <a:t>speed</a:t>
            </a:r>
            <a:endParaRPr lang="en-US" sz="1250" dirty="0">
              <a:latin typeface="Arial" panose="020B0604020202020204" pitchFamily="34" charset="0"/>
              <a:cs typeface="Arial" panose="020B0604020202020204" pitchFamily="34" charset="0"/>
            </a:endParaRPr>
          </a:p>
          <a:p>
            <a:pPr marL="439738" indent="-439738">
              <a:buClr>
                <a:srgbClr val="00B050"/>
              </a:buClr>
              <a:buFont typeface="Wingdings 3" panose="05040102010807070707" pitchFamily="18" charset="2"/>
              <a:buChar char=""/>
              <a:tabLst>
                <a:tab pos="1792288" algn="l"/>
                <a:tab pos="3230563" algn="l"/>
                <a:tab pos="4668838" algn="l"/>
                <a:tab pos="6096000" algn="l"/>
              </a:tabLst>
            </a:pPr>
            <a:r>
              <a:rPr lang="en-US" sz="1250" dirty="0" smtClean="0">
                <a:latin typeface="Arial" panose="020B0604020202020204" pitchFamily="34" charset="0"/>
                <a:cs typeface="Arial" panose="020B0604020202020204" pitchFamily="34" charset="0"/>
              </a:rPr>
              <a:t>Navigation	</a:t>
            </a:r>
            <a:r>
              <a:rPr lang="en-US" sz="1250" dirty="0">
                <a:solidFill>
                  <a:srgbClr val="00B050"/>
                </a:solidFill>
                <a:latin typeface="Arial" panose="020B0604020202020204" pitchFamily="34" charset="0"/>
                <a:cs typeface="Arial" panose="020B0604020202020204" pitchFamily="34" charset="0"/>
              </a:rPr>
              <a:t> ● </a:t>
            </a:r>
            <a:r>
              <a:rPr lang="en-US" sz="1250" dirty="0" smtClean="0">
                <a:latin typeface="Arial" panose="020B0604020202020204" pitchFamily="34" charset="0"/>
                <a:cs typeface="Arial" panose="020B0604020202020204" pitchFamily="34" charset="0"/>
              </a:rPr>
              <a:t>aesthetics</a:t>
            </a:r>
            <a:endParaRPr lang="en-US" sz="1250" dirty="0">
              <a:latin typeface="Arial" panose="020B0604020202020204" pitchFamily="34" charset="0"/>
              <a:cs typeface="Arial" panose="020B0604020202020204" pitchFamily="34" charset="0"/>
            </a:endParaRPr>
          </a:p>
          <a:p>
            <a:pPr>
              <a:buClr>
                <a:srgbClr val="00B050"/>
              </a:buClr>
              <a:tabLst>
                <a:tab pos="1792288" algn="l"/>
                <a:tab pos="3230563" algn="l"/>
                <a:tab pos="4668838" algn="l"/>
                <a:tab pos="6096000" algn="l"/>
              </a:tabLst>
            </a:pPr>
            <a:r>
              <a:rPr lang="en-US" sz="1250" b="1" dirty="0" smtClean="0">
                <a:latin typeface="Arial" panose="020B0604020202020204" pitchFamily="34" charset="0"/>
                <a:cs typeface="Arial" panose="020B0604020202020204" pitchFamily="34" charset="0"/>
              </a:rPr>
              <a:t>D1.2 - </a:t>
            </a:r>
            <a:r>
              <a:rPr lang="en-US" sz="1250" b="1" dirty="0">
                <a:latin typeface="Arial" panose="020B0604020202020204" pitchFamily="34" charset="0"/>
                <a:cs typeface="Arial" panose="020B0604020202020204" pitchFamily="34" charset="0"/>
              </a:rPr>
              <a:t>Comparison of website components against business needs</a:t>
            </a:r>
          </a:p>
          <a:p>
            <a:pPr marL="439738" indent="-439738">
              <a:buClr>
                <a:srgbClr val="00B050"/>
              </a:buClr>
              <a:buFont typeface="Wingdings 3" panose="05040102010807070707" pitchFamily="18" charset="2"/>
              <a:buChar char=""/>
              <a:tabLst>
                <a:tab pos="1792288" algn="l"/>
                <a:tab pos="3230563" algn="l"/>
                <a:tab pos="4668838" algn="l"/>
                <a:tab pos="6096000" algn="l"/>
              </a:tabLst>
            </a:pPr>
            <a:r>
              <a:rPr lang="en-US" sz="1250" dirty="0" smtClean="0">
                <a:latin typeface="Arial" panose="020B0604020202020204" pitchFamily="34" charset="0"/>
                <a:cs typeface="Arial" panose="020B0604020202020204" pitchFamily="34" charset="0"/>
              </a:rPr>
              <a:t>comparison </a:t>
            </a:r>
            <a:r>
              <a:rPr lang="en-US" sz="1250" dirty="0">
                <a:latin typeface="Arial" panose="020B0604020202020204" pitchFamily="34" charset="0"/>
                <a:cs typeface="Arial" panose="020B0604020202020204" pitchFamily="34" charset="0"/>
              </a:rPr>
              <a:t>of updated website against business needs</a:t>
            </a:r>
          </a:p>
          <a:p>
            <a:pPr marL="439738" indent="-439738">
              <a:buClr>
                <a:srgbClr val="00B050"/>
              </a:buClr>
              <a:buFont typeface="Wingdings 3" panose="05040102010807070707" pitchFamily="18" charset="2"/>
              <a:buChar char=""/>
              <a:tabLst>
                <a:tab pos="1792288" algn="l"/>
                <a:tab pos="3230563" algn="l"/>
                <a:tab pos="4668838" algn="l"/>
                <a:tab pos="6096000" algn="l"/>
              </a:tabLst>
            </a:pPr>
            <a:r>
              <a:rPr lang="en-US" sz="1250" dirty="0" smtClean="0">
                <a:latin typeface="Arial" panose="020B0604020202020204" pitchFamily="34" charset="0"/>
                <a:cs typeface="Arial" panose="020B0604020202020204" pitchFamily="34" charset="0"/>
              </a:rPr>
              <a:t>demonstration </a:t>
            </a:r>
            <a:r>
              <a:rPr lang="en-US" sz="1250" dirty="0">
                <a:latin typeface="Arial" panose="020B0604020202020204" pitchFamily="34" charset="0"/>
                <a:cs typeface="Arial" panose="020B0604020202020204" pitchFamily="34" charset="0"/>
              </a:rPr>
              <a:t>of </a:t>
            </a:r>
            <a:r>
              <a:rPr lang="en-US" sz="1250" dirty="0" smtClean="0">
                <a:latin typeface="Arial" panose="020B0604020202020204" pitchFamily="34" charset="0"/>
                <a:cs typeface="Arial" panose="020B0604020202020204" pitchFamily="34" charset="0"/>
              </a:rPr>
              <a:t>functionality	</a:t>
            </a:r>
            <a:r>
              <a:rPr lang="en-US" sz="1250" dirty="0">
                <a:solidFill>
                  <a:srgbClr val="00B050"/>
                </a:solidFill>
                <a:latin typeface="Arial" panose="020B0604020202020204" pitchFamily="34" charset="0"/>
                <a:cs typeface="Arial" panose="020B0604020202020204" pitchFamily="34" charset="0"/>
              </a:rPr>
              <a:t> ● </a:t>
            </a:r>
            <a:r>
              <a:rPr lang="en-US" sz="1250" dirty="0" smtClean="0">
                <a:latin typeface="Arial" panose="020B0604020202020204" pitchFamily="34" charset="0"/>
                <a:cs typeface="Arial" panose="020B0604020202020204" pitchFamily="34" charset="0"/>
              </a:rPr>
              <a:t>demonstration </a:t>
            </a:r>
            <a:r>
              <a:rPr lang="en-US" sz="1250" dirty="0">
                <a:latin typeface="Arial" panose="020B0604020202020204" pitchFamily="34" charset="0"/>
                <a:cs typeface="Arial" panose="020B0604020202020204" pitchFamily="34" charset="0"/>
              </a:rPr>
              <a:t>of interactivity</a:t>
            </a:r>
          </a:p>
          <a:p>
            <a:pPr marL="439738" indent="-439738">
              <a:buClr>
                <a:srgbClr val="00B050"/>
              </a:buClr>
              <a:buFont typeface="Wingdings 3" panose="05040102010807070707" pitchFamily="18" charset="2"/>
              <a:buChar char=""/>
              <a:tabLst>
                <a:tab pos="1792288" algn="l"/>
                <a:tab pos="3230563" algn="l"/>
                <a:tab pos="4668838" algn="l"/>
                <a:tab pos="6096000" algn="l"/>
              </a:tabLst>
            </a:pPr>
            <a:r>
              <a:rPr lang="en-US" sz="1250" dirty="0" smtClean="0">
                <a:latin typeface="Arial" panose="020B0604020202020204" pitchFamily="34" charset="0"/>
                <a:cs typeface="Arial" panose="020B0604020202020204" pitchFamily="34" charset="0"/>
              </a:rPr>
              <a:t>present </a:t>
            </a:r>
            <a:r>
              <a:rPr lang="en-US" sz="1250" dirty="0">
                <a:latin typeface="Arial" panose="020B0604020202020204" pitchFamily="34" charset="0"/>
                <a:cs typeface="Arial" panose="020B0604020202020204" pitchFamily="34" charset="0"/>
              </a:rPr>
              <a:t>the solution to the stakeholders</a:t>
            </a:r>
          </a:p>
          <a:p>
            <a:pPr>
              <a:buClr>
                <a:srgbClr val="00B050"/>
              </a:buClr>
              <a:tabLst>
                <a:tab pos="1792288" algn="l"/>
                <a:tab pos="3230563" algn="l"/>
                <a:tab pos="4668838" algn="l"/>
                <a:tab pos="6096000" algn="l"/>
              </a:tabLst>
            </a:pPr>
            <a:r>
              <a:rPr lang="en-US" sz="1250" b="1" dirty="0" smtClean="0">
                <a:latin typeface="Arial" panose="020B0604020202020204" pitchFamily="34" charset="0"/>
                <a:cs typeface="Arial" panose="020B0604020202020204" pitchFamily="34" charset="0"/>
              </a:rPr>
              <a:t>D1.3 - </a:t>
            </a:r>
            <a:r>
              <a:rPr lang="en-US" sz="1250" b="1" dirty="0">
                <a:latin typeface="Arial" panose="020B0604020202020204" pitchFamily="34" charset="0"/>
                <a:cs typeface="Arial" panose="020B0604020202020204" pitchFamily="34" charset="0"/>
              </a:rPr>
              <a:t>Review website components, i.e.:</a:t>
            </a:r>
          </a:p>
          <a:p>
            <a:pPr marL="439738" indent="-439738">
              <a:buClr>
                <a:srgbClr val="00B050"/>
              </a:buClr>
              <a:buFont typeface="Wingdings 3" panose="05040102010807070707" pitchFamily="18" charset="2"/>
              <a:buChar char=""/>
              <a:tabLst>
                <a:tab pos="1792288" algn="l"/>
                <a:tab pos="3230563" algn="l"/>
                <a:tab pos="4668838" algn="l"/>
                <a:tab pos="6096000" algn="l"/>
              </a:tabLst>
            </a:pPr>
            <a:r>
              <a:rPr lang="en-US" sz="1250" dirty="0" smtClean="0">
                <a:latin typeface="Arial" panose="020B0604020202020204" pitchFamily="34" charset="0"/>
                <a:cs typeface="Arial" panose="020B0604020202020204" pitchFamily="34" charset="0"/>
              </a:rPr>
              <a:t>feedback</a:t>
            </a:r>
            <a:r>
              <a:rPr lang="en-US" sz="1250" dirty="0">
                <a:latin typeface="Arial" panose="020B0604020202020204" pitchFamily="34" charset="0"/>
                <a:cs typeface="Arial" panose="020B0604020202020204" pitchFamily="34" charset="0"/>
              </a:rPr>
              <a:t>, e.g.:</a:t>
            </a:r>
          </a:p>
          <a:p>
            <a:pPr marL="804863" lvl="1" indent="-354013">
              <a:buClr>
                <a:srgbClr val="00B050"/>
              </a:buClr>
              <a:buFont typeface="Wingdings" panose="05000000000000000000" pitchFamily="2" charset="2"/>
              <a:buChar char="§"/>
              <a:tabLst>
                <a:tab pos="1792288" algn="l"/>
                <a:tab pos="3230563" algn="l"/>
                <a:tab pos="4668838" algn="l"/>
                <a:tab pos="6096000" algn="l"/>
              </a:tabLst>
            </a:pPr>
            <a:r>
              <a:rPr lang="en-US" sz="1250" dirty="0" smtClean="0">
                <a:latin typeface="Arial" panose="020B0604020202020204" pitchFamily="34" charset="0"/>
                <a:cs typeface="Arial" panose="020B0604020202020204" pitchFamily="34" charset="0"/>
              </a:rPr>
              <a:t>Questionnaires	</a:t>
            </a:r>
            <a:r>
              <a:rPr lang="en-US" sz="1250" dirty="0" smtClean="0">
                <a:solidFill>
                  <a:srgbClr val="00B050"/>
                </a:solidFill>
                <a:latin typeface="Arial" panose="020B0604020202020204" pitchFamily="34" charset="0"/>
                <a:cs typeface="Arial" panose="020B0604020202020204" pitchFamily="34" charset="0"/>
              </a:rPr>
              <a:t>●  </a:t>
            </a:r>
            <a:r>
              <a:rPr lang="en-US" sz="1250" dirty="0" smtClean="0">
                <a:latin typeface="Arial" panose="020B0604020202020204" pitchFamily="34" charset="0"/>
                <a:cs typeface="Arial" panose="020B0604020202020204" pitchFamily="34" charset="0"/>
              </a:rPr>
              <a:t>verbal </a:t>
            </a:r>
            <a:r>
              <a:rPr lang="en-US" sz="1250" dirty="0">
                <a:latin typeface="Arial" panose="020B0604020202020204" pitchFamily="34" charset="0"/>
                <a:cs typeface="Arial" panose="020B0604020202020204" pitchFamily="34" charset="0"/>
              </a:rPr>
              <a:t>discussion</a:t>
            </a:r>
          </a:p>
          <a:p>
            <a:pPr marL="439738" indent="-439738">
              <a:buClr>
                <a:srgbClr val="00B050"/>
              </a:buClr>
              <a:buFont typeface="Wingdings 3" panose="05040102010807070707" pitchFamily="18" charset="2"/>
              <a:buChar char=""/>
              <a:tabLst>
                <a:tab pos="1792288" algn="l"/>
                <a:tab pos="3230563" algn="l"/>
                <a:tab pos="4668838" algn="l"/>
                <a:tab pos="6096000" algn="l"/>
              </a:tabLst>
            </a:pPr>
            <a:r>
              <a:rPr lang="en-US" sz="1250" dirty="0" smtClean="0">
                <a:latin typeface="Arial" panose="020B0604020202020204" pitchFamily="34" charset="0"/>
                <a:cs typeface="Arial" panose="020B0604020202020204" pitchFamily="34" charset="0"/>
              </a:rPr>
              <a:t>identify </a:t>
            </a:r>
            <a:r>
              <a:rPr lang="en-US" sz="1250" dirty="0">
                <a:latin typeface="Arial" panose="020B0604020202020204" pitchFamily="34" charset="0"/>
                <a:cs typeface="Arial" panose="020B0604020202020204" pitchFamily="34" charset="0"/>
              </a:rPr>
              <a:t>criteria for feedback (e.g. appropriateness, clarity</a:t>
            </a:r>
            <a:r>
              <a:rPr lang="en-US" sz="1250" dirty="0" smtClean="0">
                <a:latin typeface="Arial" panose="020B0604020202020204" pitchFamily="34" charset="0"/>
                <a:cs typeface="Arial" panose="020B0604020202020204" pitchFamily="34" charset="0"/>
              </a:rPr>
              <a:t>, content</a:t>
            </a:r>
            <a:r>
              <a:rPr lang="en-US" sz="1250" dirty="0">
                <a:latin typeface="Arial" panose="020B0604020202020204" pitchFamily="34" charset="0"/>
                <a:cs typeface="Arial" panose="020B0604020202020204" pitchFamily="34" charset="0"/>
              </a:rPr>
              <a:t>, speeds, navigation, font choice, </a:t>
            </a:r>
            <a:r>
              <a:rPr lang="en-US" sz="1250" dirty="0" smtClean="0">
                <a:latin typeface="Arial" panose="020B0604020202020204" pitchFamily="34" charset="0"/>
                <a:cs typeface="Arial" panose="020B0604020202020204" pitchFamily="34" charset="0"/>
              </a:rPr>
              <a:t>colour combinations) analysis</a:t>
            </a:r>
            <a:endParaRPr lang="en-US" sz="1250" dirty="0">
              <a:latin typeface="Arial" panose="020B0604020202020204" pitchFamily="34" charset="0"/>
              <a:cs typeface="Arial" panose="020B0604020202020204" pitchFamily="34" charset="0"/>
            </a:endParaRPr>
          </a:p>
          <a:p>
            <a:pPr marL="439738" indent="-439738">
              <a:buClr>
                <a:srgbClr val="00B050"/>
              </a:buClr>
              <a:buFont typeface="Wingdings 3" panose="05040102010807070707" pitchFamily="18" charset="2"/>
              <a:buChar char=""/>
              <a:tabLst>
                <a:tab pos="1792288" algn="l"/>
                <a:tab pos="3230563" algn="l"/>
                <a:tab pos="4668838" algn="l"/>
                <a:tab pos="6096000" algn="l"/>
              </a:tabLst>
            </a:pPr>
            <a:r>
              <a:rPr lang="en-US" sz="1250" dirty="0" smtClean="0">
                <a:latin typeface="Arial" panose="020B0604020202020204" pitchFamily="34" charset="0"/>
                <a:cs typeface="Arial" panose="020B0604020202020204" pitchFamily="34" charset="0"/>
              </a:rPr>
              <a:t>improvements </a:t>
            </a:r>
            <a:r>
              <a:rPr lang="en-US" sz="1250" dirty="0">
                <a:latin typeface="Arial" panose="020B0604020202020204" pitchFamily="34" charset="0"/>
                <a:cs typeface="Arial" panose="020B0604020202020204" pitchFamily="34" charset="0"/>
              </a:rPr>
              <a:t>(e.g. design, clarity, interactive response</a:t>
            </a:r>
            <a:r>
              <a:rPr lang="en-US" sz="1250" dirty="0" smtClean="0">
                <a:latin typeface="Arial" panose="020B0604020202020204" pitchFamily="34" charset="0"/>
                <a:cs typeface="Arial" panose="020B0604020202020204" pitchFamily="34" charset="0"/>
              </a:rPr>
              <a:t>, function</a:t>
            </a:r>
            <a:r>
              <a:rPr lang="en-US" sz="1250" dirty="0">
                <a:latin typeface="Arial" panose="020B0604020202020204" pitchFamily="34" charset="0"/>
                <a:cs typeface="Arial" panose="020B0604020202020204" pitchFamily="34" charset="0"/>
              </a:rPr>
              <a:t>)</a:t>
            </a:r>
            <a:endParaRPr lang="en-GB" sz="1250" b="1" dirty="0" smtClean="0">
              <a:latin typeface="Arial" panose="020B0604020202020204" pitchFamily="34" charset="0"/>
              <a:cs typeface="Arial" panose="020B0604020202020204" pitchFamily="34" charset="0"/>
            </a:endParaRPr>
          </a:p>
        </p:txBody>
      </p:sp>
      <p:sp>
        <p:nvSpPr>
          <p:cNvPr id="6" name="Title 1"/>
          <p:cNvSpPr txBox="1">
            <a:spLocks/>
          </p:cNvSpPr>
          <p:nvPr/>
        </p:nvSpPr>
        <p:spPr>
          <a:xfrm>
            <a:off x="35496" y="0"/>
            <a:ext cx="7704856"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sz="4800" dirty="0" smtClean="0"/>
              <a:t>Assessment Criterion P1</a:t>
            </a:r>
            <a:endParaRPr lang="en-GB" dirty="0" smtClean="0"/>
          </a:p>
        </p:txBody>
      </p:sp>
    </p:spTree>
    <p:extLst>
      <p:ext uri="{BB962C8B-B14F-4D97-AF65-F5344CB8AC3E}">
        <p14:creationId xmlns:p14="http://schemas.microsoft.com/office/powerpoint/2010/main" val="761355059"/>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val="2478671680"/>
              </p:ext>
            </p:extLst>
          </p:nvPr>
        </p:nvGraphicFramePr>
        <p:xfrm>
          <a:off x="7236296" y="1052736"/>
          <a:ext cx="1584176" cy="5542788"/>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584176"/>
              </a:tblGrid>
              <a:tr h="381000">
                <a:tc>
                  <a:txBody>
                    <a:bodyPr/>
                    <a:lstStyle/>
                    <a:p>
                      <a:pPr>
                        <a:spcAft>
                          <a:spcPts val="0"/>
                        </a:spcAft>
                      </a:pPr>
                      <a:endParaRPr lang="en-GB" sz="147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4452821">
                <a:tc>
                  <a:txBody>
                    <a:bodyPr/>
                    <a:lstStyle/>
                    <a:p>
                      <a:pPr marL="177800" indent="-177800" algn="l">
                        <a:spcAft>
                          <a:spcPts val="600"/>
                        </a:spcAft>
                        <a:buFontTx/>
                        <a:buBlip>
                          <a:blip r:embed="rId3"/>
                        </a:buBlip>
                      </a:pPr>
                      <a:r>
                        <a:rPr lang="en-GB" sz="1470" baseline="0" dirty="0" smtClean="0">
                          <a:solidFill>
                            <a:srgbClr val="FF0000"/>
                          </a:solidFill>
                          <a:effectLst/>
                          <a:latin typeface="Arial" pitchFamily="34" charset="0"/>
                          <a:ea typeface="Times New Roman"/>
                          <a:cs typeface="Arial" pitchFamily="34" charset="0"/>
                        </a:rPr>
                        <a:t>What makes a good website</a:t>
                      </a:r>
                    </a:p>
                    <a:p>
                      <a:pPr marL="177800" indent="-177800" algn="l">
                        <a:spcAft>
                          <a:spcPts val="600"/>
                        </a:spcAft>
                        <a:buFontTx/>
                        <a:buBlip>
                          <a:blip r:embed="rId3"/>
                        </a:buBlip>
                      </a:pPr>
                      <a:r>
                        <a:rPr lang="en-GB" sz="1470" baseline="0" dirty="0" smtClean="0">
                          <a:solidFill>
                            <a:schemeClr val="tx1"/>
                          </a:solidFill>
                          <a:effectLst/>
                          <a:latin typeface="Arial" pitchFamily="34" charset="0"/>
                          <a:ea typeface="Times New Roman"/>
                          <a:cs typeface="Arial" pitchFamily="34" charset="0"/>
                        </a:rPr>
                        <a:t>Where should links be on a  website</a:t>
                      </a:r>
                    </a:p>
                    <a:p>
                      <a:pPr marL="177800" indent="-177800" algn="l">
                        <a:spcAft>
                          <a:spcPts val="600"/>
                        </a:spcAft>
                        <a:buFontTx/>
                        <a:buBlip>
                          <a:blip r:embed="rId3"/>
                        </a:buBlip>
                      </a:pPr>
                      <a:r>
                        <a:rPr lang="en-GB" sz="1470" baseline="0" dirty="0" smtClean="0">
                          <a:solidFill>
                            <a:srgbClr val="FF0000"/>
                          </a:solidFill>
                          <a:effectLst/>
                          <a:latin typeface="Arial" pitchFamily="34" charset="0"/>
                          <a:ea typeface="Times New Roman"/>
                          <a:cs typeface="Arial" pitchFamily="34" charset="0"/>
                        </a:rPr>
                        <a:t>Does having sound on a  web page help</a:t>
                      </a:r>
                    </a:p>
                    <a:p>
                      <a:pPr marL="177800" indent="-177800" algn="l">
                        <a:spcAft>
                          <a:spcPts val="600"/>
                        </a:spcAft>
                        <a:buFontTx/>
                        <a:buBlip>
                          <a:blip r:embed="rId3"/>
                        </a:buBlip>
                      </a:pPr>
                      <a:r>
                        <a:rPr lang="en-GB" sz="1470" baseline="0" dirty="0" smtClean="0">
                          <a:solidFill>
                            <a:schemeClr val="tx1"/>
                          </a:solidFill>
                          <a:effectLst/>
                          <a:latin typeface="Arial" pitchFamily="34" charset="0"/>
                          <a:ea typeface="Times New Roman"/>
                          <a:cs typeface="Arial" pitchFamily="34" charset="0"/>
                        </a:rPr>
                        <a:t>Does design matter is the content is good</a:t>
                      </a:r>
                    </a:p>
                    <a:p>
                      <a:pPr marL="177800" indent="-177800" algn="l">
                        <a:spcAft>
                          <a:spcPts val="600"/>
                        </a:spcAft>
                        <a:buFontTx/>
                        <a:buBlip>
                          <a:blip r:embed="rId3"/>
                        </a:buBlip>
                      </a:pPr>
                      <a:r>
                        <a:rPr lang="en-GB" sz="1470" baseline="0" dirty="0" smtClean="0">
                          <a:solidFill>
                            <a:srgbClr val="FF0000"/>
                          </a:solidFill>
                          <a:effectLst/>
                          <a:latin typeface="Arial" pitchFamily="34" charset="0"/>
                          <a:ea typeface="Times New Roman"/>
                          <a:cs typeface="Arial" pitchFamily="34" charset="0"/>
                        </a:rPr>
                        <a:t>How many click should it take to get to a place</a:t>
                      </a:r>
                    </a:p>
                    <a:p>
                      <a:pPr marL="177800" indent="-177800" algn="l">
                        <a:spcAft>
                          <a:spcPts val="600"/>
                        </a:spcAft>
                        <a:buFontTx/>
                        <a:buBlip>
                          <a:blip r:embed="rId3"/>
                        </a:buBlip>
                      </a:pPr>
                      <a:r>
                        <a:rPr lang="en-GB" sz="1470" baseline="0" dirty="0" smtClean="0">
                          <a:solidFill>
                            <a:schemeClr val="tx1"/>
                          </a:solidFill>
                          <a:effectLst/>
                          <a:latin typeface="Arial" pitchFamily="34" charset="0"/>
                          <a:ea typeface="Times New Roman"/>
                          <a:cs typeface="Arial" pitchFamily="34" charset="0"/>
                        </a:rPr>
                        <a:t>How long does it take you to move off the homepage</a:t>
                      </a:r>
                    </a:p>
                    <a:p>
                      <a:pPr marL="177800" indent="-177800" algn="l">
                        <a:spcAft>
                          <a:spcPts val="600"/>
                        </a:spcAft>
                        <a:buFontTx/>
                        <a:buBlip>
                          <a:blip r:embed="rId3"/>
                        </a:buBlip>
                      </a:pPr>
                      <a:r>
                        <a:rPr lang="en-GB" sz="1470" baseline="0" dirty="0" smtClean="0">
                          <a:solidFill>
                            <a:srgbClr val="FF0000"/>
                          </a:solidFill>
                          <a:effectLst/>
                          <a:latin typeface="Arial" pitchFamily="34" charset="0"/>
                          <a:ea typeface="Times New Roman"/>
                          <a:cs typeface="Arial" pitchFamily="34" charset="0"/>
                        </a:rPr>
                        <a:t>What are frames.</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71989" y="1101703"/>
            <a:ext cx="1476475" cy="31107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79512" y="1002088"/>
            <a:ext cx="6984776" cy="5632311"/>
          </a:xfrm>
          <a:prstGeom prst="rect">
            <a:avLst/>
          </a:prstGeom>
        </p:spPr>
        <p:txBody>
          <a:bodyPr wrap="square">
            <a:spAutoFit/>
          </a:bodyPr>
          <a:lstStyle/>
          <a:p>
            <a:pPr>
              <a:buClr>
                <a:srgbClr val="00B050"/>
              </a:buClr>
            </a:pPr>
            <a:r>
              <a:rPr lang="en-US" sz="2000" b="1" dirty="0" smtClean="0">
                <a:latin typeface="Arial" panose="020B0604020202020204" pitchFamily="34" charset="0"/>
                <a:cs typeface="Arial" panose="020B0604020202020204" pitchFamily="34" charset="0"/>
              </a:rPr>
              <a:t>LO3 </a:t>
            </a:r>
            <a:r>
              <a:rPr lang="en-US" sz="2000" dirty="0" smtClean="0">
                <a:latin typeface="Arial" panose="020B0604020202020204" pitchFamily="34" charset="0"/>
                <a:cs typeface="Arial" panose="020B0604020202020204" pitchFamily="34" charset="0"/>
              </a:rPr>
              <a:t>- Be able to create or modify components of websites to meet business needs</a:t>
            </a:r>
            <a:endParaRPr lang="en-US" sz="2000" dirty="0">
              <a:latin typeface="Arial" panose="020B0604020202020204" pitchFamily="34" charset="0"/>
              <a:cs typeface="Arial" panose="020B0604020202020204" pitchFamily="34" charset="0"/>
            </a:endParaRPr>
          </a:p>
          <a:p>
            <a:pPr marL="354013" indent="-354013">
              <a:buClr>
                <a:srgbClr val="00B050"/>
              </a:buClr>
              <a:buFont typeface="Wingdings 3" panose="05040102010807070707" pitchFamily="18" charset="2"/>
              <a:buChar char=""/>
            </a:pPr>
            <a:r>
              <a:rPr lang="en-US" sz="2000" dirty="0" smtClean="0">
                <a:latin typeface="Arial" panose="020B0604020202020204" pitchFamily="34" charset="0"/>
                <a:cs typeface="Arial" panose="020B0604020202020204" pitchFamily="34" charset="0"/>
              </a:rPr>
              <a:t>This </a:t>
            </a:r>
            <a:r>
              <a:rPr lang="en-US" sz="2000" dirty="0">
                <a:latin typeface="Arial" panose="020B0604020202020204" pitchFamily="34" charset="0"/>
                <a:cs typeface="Arial" panose="020B0604020202020204" pitchFamily="34" charset="0"/>
              </a:rPr>
              <a:t>learning outcome is about the learners creating or modifying website components to meet the revised business needs.</a:t>
            </a:r>
          </a:p>
          <a:p>
            <a:pPr marL="354013" indent="-354013">
              <a:buClr>
                <a:srgbClr val="00B050"/>
              </a:buClr>
              <a:buFont typeface="Wingdings 3" panose="05040102010807070707" pitchFamily="18" charset="2"/>
              <a:buChar char=""/>
            </a:pPr>
            <a:r>
              <a:rPr lang="en-US" sz="2000" b="1" dirty="0">
                <a:latin typeface="Arial" panose="020B0604020202020204" pitchFamily="34" charset="0"/>
                <a:cs typeface="Arial" panose="020B0604020202020204" pitchFamily="34" charset="0"/>
              </a:rPr>
              <a:t>P4</a:t>
            </a:r>
            <a:r>
              <a:rPr lang="en-US" sz="2000" dirty="0">
                <a:latin typeface="Arial" panose="020B0604020202020204" pitchFamily="34" charset="0"/>
                <a:cs typeface="Arial" panose="020B0604020202020204" pitchFamily="34" charset="0"/>
              </a:rPr>
              <a:t>: Learners should create or modify the website components based on the plans produced for LO2. Evidence for this would be the created or modified components.</a:t>
            </a:r>
          </a:p>
          <a:p>
            <a:pPr marL="354013" indent="-354013">
              <a:buClr>
                <a:srgbClr val="00B050"/>
              </a:buClr>
              <a:buFont typeface="Wingdings 3" panose="05040102010807070707" pitchFamily="18" charset="2"/>
              <a:buChar char=""/>
            </a:pPr>
            <a:r>
              <a:rPr lang="en-US" sz="2000" b="1" dirty="0">
                <a:latin typeface="Arial" panose="020B0604020202020204" pitchFamily="34" charset="0"/>
                <a:cs typeface="Arial" panose="020B0604020202020204" pitchFamily="34" charset="0"/>
              </a:rPr>
              <a:t>M2</a:t>
            </a:r>
            <a:r>
              <a:rPr lang="en-US" sz="2000" dirty="0">
                <a:latin typeface="Arial" panose="020B0604020202020204" pitchFamily="34" charset="0"/>
                <a:cs typeface="Arial" panose="020B0604020202020204" pitchFamily="34" charset="0"/>
              </a:rPr>
              <a:t>: Learners should present their website components to stakeholders for approval. Evidence could be a report, presentation or a recording of the presentation to stakeholders.</a:t>
            </a:r>
          </a:p>
          <a:p>
            <a:pPr marL="354013" indent="-354013">
              <a:buClr>
                <a:srgbClr val="00B050"/>
              </a:buClr>
              <a:buFont typeface="Wingdings 3" panose="05040102010807070707" pitchFamily="18" charset="2"/>
              <a:buChar char=""/>
            </a:pPr>
            <a:r>
              <a:rPr lang="en-US" sz="2000" b="1" dirty="0" smtClean="0">
                <a:latin typeface="Arial" panose="020B0604020202020204" pitchFamily="34" charset="0"/>
                <a:cs typeface="Arial" panose="020B0604020202020204" pitchFamily="34" charset="0"/>
              </a:rPr>
              <a:t>D1</a:t>
            </a:r>
            <a:r>
              <a:rPr lang="en-US" sz="2000" dirty="0" smtClean="0">
                <a:latin typeface="Arial" panose="020B0604020202020204" pitchFamily="34" charset="0"/>
                <a:cs typeface="Arial" panose="020B0604020202020204" pitchFamily="34" charset="0"/>
              </a:rPr>
              <a:t>: Learners are required to recommend changes to the website components based on the stakeholder feedback received. Evidence for this could be a report or presentation together with completed questionnaires from stakeholders which learners have analysed.</a:t>
            </a:r>
            <a:endParaRPr lang="en-GB" sz="2000" b="1" dirty="0" smtClean="0">
              <a:latin typeface="Arial" panose="020B0604020202020204" pitchFamily="34" charset="0"/>
              <a:cs typeface="Arial" panose="020B0604020202020204" pitchFamily="34" charset="0"/>
            </a:endParaRPr>
          </a:p>
        </p:txBody>
      </p:sp>
      <p:sp>
        <p:nvSpPr>
          <p:cNvPr id="6" name="Title 1"/>
          <p:cNvSpPr txBox="1">
            <a:spLocks/>
          </p:cNvSpPr>
          <p:nvPr/>
        </p:nvSpPr>
        <p:spPr>
          <a:xfrm>
            <a:off x="35496" y="0"/>
            <a:ext cx="7920880"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dirty="0" smtClean="0"/>
              <a:t>Assessment Criterion P4, M2, D1</a:t>
            </a:r>
            <a:endParaRPr lang="en-GB" sz="4000" dirty="0" smtClean="0"/>
          </a:p>
        </p:txBody>
      </p:sp>
    </p:spTree>
    <p:extLst>
      <p:ext uri="{BB962C8B-B14F-4D97-AF65-F5344CB8AC3E}">
        <p14:creationId xmlns:p14="http://schemas.microsoft.com/office/powerpoint/2010/main" val="480680086"/>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1672" y="1052736"/>
            <a:ext cx="7054624" cy="5539978"/>
          </a:xfrm>
          <a:prstGeom prst="rect">
            <a:avLst/>
          </a:prstGeom>
        </p:spPr>
        <p:txBody>
          <a:bodyPr wrap="square">
            <a:spAutoFit/>
          </a:bodyPr>
          <a:lstStyle/>
          <a:p>
            <a:pPr marL="342900" indent="-342900">
              <a:buClr>
                <a:srgbClr val="00B050"/>
              </a:buClr>
              <a:buFont typeface="Wingdings 3" panose="05040102010807070707" pitchFamily="18" charset="2"/>
              <a:buChar char=""/>
            </a:pPr>
            <a:r>
              <a:rPr lang="en-US" sz="1770" dirty="0" smtClean="0"/>
              <a:t>In </a:t>
            </a:r>
            <a:r>
              <a:rPr lang="en-US" sz="1770" dirty="0"/>
              <a:t>order to secure financial approval for your proposed homepage improvements you have </a:t>
            </a:r>
            <a:r>
              <a:rPr lang="en-US" sz="1770" dirty="0" smtClean="0"/>
              <a:t>been asked </a:t>
            </a:r>
            <a:r>
              <a:rPr lang="en-US" sz="1770" dirty="0"/>
              <a:t>by the SMT to present your ideas to the Progress Academy Board of Governors.</a:t>
            </a:r>
          </a:p>
          <a:p>
            <a:pPr marL="342900" indent="-342900">
              <a:buClr>
                <a:srgbClr val="00B050"/>
              </a:buClr>
              <a:buFont typeface="Wingdings 3" panose="05040102010807070707" pitchFamily="18" charset="2"/>
              <a:buChar char=""/>
            </a:pPr>
            <a:r>
              <a:rPr lang="en-US" sz="1770" dirty="0"/>
              <a:t>You will now need to create or modify the website components identified in Task 2</a:t>
            </a:r>
            <a:r>
              <a:rPr lang="en-US" sz="1770" dirty="0" smtClean="0"/>
              <a:t>.</a:t>
            </a:r>
          </a:p>
          <a:p>
            <a:pPr marL="342900" indent="-342900">
              <a:buClr>
                <a:srgbClr val="00B050"/>
              </a:buClr>
              <a:buFont typeface="Wingdings 3" panose="05040102010807070707" pitchFamily="18" charset="2"/>
              <a:buChar char=""/>
            </a:pPr>
            <a:r>
              <a:rPr lang="en-US" sz="1770" dirty="0" smtClean="0">
                <a:latin typeface="Arial" panose="020B0604020202020204" pitchFamily="34" charset="0"/>
                <a:cs typeface="Arial" panose="020B0604020202020204" pitchFamily="34" charset="0"/>
              </a:rPr>
              <a:t>For this you need only create the home page but in order to make it easier for the proposal, this page should be laid out and working as best as possible.</a:t>
            </a:r>
          </a:p>
          <a:p>
            <a:pPr marL="342900" indent="-342900">
              <a:buClr>
                <a:srgbClr val="00B050"/>
              </a:buClr>
              <a:buFont typeface="Wingdings 3" panose="05040102010807070707" pitchFamily="18" charset="2"/>
              <a:buChar char=""/>
            </a:pPr>
            <a:r>
              <a:rPr lang="en-US" sz="1770" dirty="0" smtClean="0">
                <a:latin typeface="Arial" panose="020B0604020202020204" pitchFamily="34" charset="0"/>
                <a:cs typeface="Arial" panose="020B0604020202020204" pitchFamily="34" charset="0"/>
              </a:rPr>
              <a:t>Using a web package, or HTML, you should make the home page with the following elements:</a:t>
            </a:r>
          </a:p>
          <a:p>
            <a:pPr marL="800100" lvl="1" indent="-342900">
              <a:buClr>
                <a:srgbClr val="00B050"/>
              </a:buClr>
              <a:buFont typeface="Wingdings 3" panose="05040102010807070707" pitchFamily="18" charset="2"/>
              <a:buChar char=""/>
            </a:pPr>
            <a:r>
              <a:rPr lang="en-US" sz="1770" dirty="0" smtClean="0">
                <a:latin typeface="Arial" panose="020B0604020202020204" pitchFamily="34" charset="0"/>
                <a:cs typeface="Arial" panose="020B0604020202020204" pitchFamily="34" charset="0"/>
              </a:rPr>
              <a:t>Navigation links (buttons) to other pages, email link, images (take these off the internet), table, contact details, house style, form with a submit button, text content (take this off your own school page).</a:t>
            </a:r>
          </a:p>
          <a:p>
            <a:pPr marL="342900" indent="-342900">
              <a:buClr>
                <a:srgbClr val="00B050"/>
              </a:buClr>
              <a:buFont typeface="Wingdings 3" panose="05040102010807070707" pitchFamily="18" charset="2"/>
              <a:buChar char=""/>
            </a:pPr>
            <a:r>
              <a:rPr lang="en-US" sz="1770" dirty="0" smtClean="0">
                <a:latin typeface="Arial" panose="020B0604020202020204" pitchFamily="34" charset="0"/>
                <a:cs typeface="Arial" panose="020B0604020202020204" pitchFamily="34" charset="0"/>
              </a:rPr>
              <a:t>These do not necessarily need to be working but should show some semblance of functionality.</a:t>
            </a:r>
          </a:p>
          <a:p>
            <a:pPr>
              <a:buClr>
                <a:srgbClr val="00B050"/>
              </a:buClr>
            </a:pPr>
            <a:r>
              <a:rPr lang="en-US" sz="1770" b="1" dirty="0" smtClean="0">
                <a:solidFill>
                  <a:srgbClr val="FF0000"/>
                </a:solidFill>
                <a:latin typeface="Arial" panose="020B0604020202020204" pitchFamily="34" charset="0"/>
                <a:cs typeface="Arial" panose="020B0604020202020204" pitchFamily="34" charset="0"/>
              </a:rPr>
              <a:t>P4.1 – Task 01 - </a:t>
            </a:r>
            <a:r>
              <a:rPr lang="en-US" sz="1770" dirty="0" smtClean="0">
                <a:solidFill>
                  <a:srgbClr val="FF0000"/>
                </a:solidFill>
                <a:latin typeface="Arial" panose="020B0604020202020204" pitchFamily="34" charset="0"/>
                <a:cs typeface="Arial" panose="020B0604020202020204" pitchFamily="34" charset="0"/>
              </a:rPr>
              <a:t>Create a modified page based on LO2 that suits the needs of your target audience.</a:t>
            </a:r>
          </a:p>
          <a:p>
            <a:pPr marL="342900" indent="-342900">
              <a:buClr>
                <a:srgbClr val="00B050"/>
              </a:buClr>
              <a:buFont typeface="Wingdings 3" panose="05040102010807070707" pitchFamily="18" charset="2"/>
              <a:buChar char=""/>
            </a:pPr>
            <a:r>
              <a:rPr lang="en-US" sz="1770" dirty="0" smtClean="0">
                <a:latin typeface="Arial" panose="020B0604020202020204" pitchFamily="34" charset="0"/>
                <a:cs typeface="Arial" panose="020B0604020202020204" pitchFamily="34" charset="0"/>
              </a:rPr>
              <a:t>You should use one double lesson to follow the </a:t>
            </a:r>
            <a:r>
              <a:rPr lang="en-US" sz="1770" dirty="0" smtClean="0">
                <a:latin typeface="Arial" panose="020B0604020202020204" pitchFamily="34" charset="0"/>
                <a:cs typeface="Arial" panose="020B0604020202020204" pitchFamily="34" charset="0"/>
                <a:hlinkClick r:id="rId3" action="ppaction://hlinkpres?slideindex=1&amp;slidetitle="/>
              </a:rPr>
              <a:t>guide here </a:t>
            </a:r>
            <a:r>
              <a:rPr lang="en-US" sz="1770" dirty="0" smtClean="0">
                <a:latin typeface="Arial" panose="020B0604020202020204" pitchFamily="34" charset="0"/>
                <a:cs typeface="Arial" panose="020B0604020202020204" pitchFamily="34" charset="0"/>
              </a:rPr>
              <a:t>to create a page that suits your needs.</a:t>
            </a:r>
            <a:endParaRPr lang="en-US" sz="1770" dirty="0">
              <a:latin typeface="Arial" panose="020B0604020202020204" pitchFamily="34" charset="0"/>
              <a:cs typeface="Arial" panose="020B0604020202020204" pitchFamily="34" charset="0"/>
            </a:endParaRPr>
          </a:p>
        </p:txBody>
      </p:sp>
      <p:sp>
        <p:nvSpPr>
          <p:cNvPr id="8" name="Title 2"/>
          <p:cNvSpPr>
            <a:spLocks noGrp="1"/>
          </p:cNvSpPr>
          <p:nvPr>
            <p:ph type="title"/>
          </p:nvPr>
        </p:nvSpPr>
        <p:spPr>
          <a:xfrm>
            <a:off x="35496" y="44624"/>
            <a:ext cx="8064896" cy="548680"/>
          </a:xfrm>
        </p:spPr>
        <p:txBody>
          <a:bodyPr>
            <a:noAutofit/>
          </a:bodyPr>
          <a:lstStyle/>
          <a:p>
            <a:r>
              <a:rPr lang="en-US" sz="3000" dirty="0" smtClean="0"/>
              <a:t>P4.1 – Create a Modified Page Based on Plans</a:t>
            </a:r>
            <a:endParaRPr lang="en-GB" sz="3000" dirty="0"/>
          </a:p>
        </p:txBody>
      </p:sp>
      <p:graphicFrame>
        <p:nvGraphicFramePr>
          <p:cNvPr id="6" name="Table 5"/>
          <p:cNvGraphicFramePr>
            <a:graphicFrameLocks noGrp="1"/>
          </p:cNvGraphicFramePr>
          <p:nvPr>
            <p:extLst>
              <p:ext uri="{D42A27DB-BD31-4B8C-83A1-F6EECF244321}">
                <p14:modId xmlns:p14="http://schemas.microsoft.com/office/powerpoint/2010/main" val="2412117747"/>
              </p:ext>
            </p:extLst>
          </p:nvPr>
        </p:nvGraphicFramePr>
        <p:xfrm>
          <a:off x="7308304" y="1052736"/>
          <a:ext cx="1584176" cy="5616624"/>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584176"/>
              </a:tblGrid>
              <a:tr h="370099">
                <a:tc>
                  <a:txBody>
                    <a:bodyPr/>
                    <a:lstStyle/>
                    <a:p>
                      <a:pPr>
                        <a:spcAft>
                          <a:spcPts val="0"/>
                        </a:spcAft>
                      </a:pPr>
                      <a:endParaRPr lang="en-GB" sz="130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5246525">
                <a:tc>
                  <a:txBody>
                    <a:bodyPr/>
                    <a:lstStyle/>
                    <a:p>
                      <a:pPr marL="177800" indent="-177800" algn="l">
                        <a:spcAft>
                          <a:spcPts val="600"/>
                        </a:spcAft>
                        <a:buFontTx/>
                        <a:buBlip>
                          <a:blip r:embed="rId4"/>
                        </a:buBlip>
                      </a:pPr>
                      <a:r>
                        <a:rPr lang="en-GB" sz="1300" baseline="0" dirty="0" smtClean="0">
                          <a:solidFill>
                            <a:srgbClr val="FF0000"/>
                          </a:solidFill>
                          <a:effectLst/>
                          <a:latin typeface="Arial" pitchFamily="34" charset="0"/>
                          <a:ea typeface="Times New Roman"/>
                          <a:cs typeface="Arial" pitchFamily="34" charset="0"/>
                        </a:rPr>
                        <a:t>Why are all web pages starting to look the same</a:t>
                      </a:r>
                    </a:p>
                    <a:p>
                      <a:pPr marL="177800" indent="-177800" algn="l">
                        <a:spcAft>
                          <a:spcPts val="600"/>
                        </a:spcAft>
                        <a:buFontTx/>
                        <a:buBlip>
                          <a:blip r:embed="rId4"/>
                        </a:buBlip>
                      </a:pPr>
                      <a:r>
                        <a:rPr lang="en-GB" sz="1300" baseline="0" dirty="0" smtClean="0">
                          <a:solidFill>
                            <a:schemeClr val="tx1"/>
                          </a:solidFill>
                          <a:effectLst/>
                          <a:latin typeface="Arial" pitchFamily="34" charset="0"/>
                          <a:ea typeface="Times New Roman"/>
                          <a:cs typeface="Arial" pitchFamily="34" charset="0"/>
                        </a:rPr>
                        <a:t>Do I have to learn programming to be a web developer</a:t>
                      </a:r>
                    </a:p>
                    <a:p>
                      <a:pPr marL="177800" indent="-177800" algn="l">
                        <a:spcAft>
                          <a:spcPts val="600"/>
                        </a:spcAft>
                        <a:buFontTx/>
                        <a:buBlip>
                          <a:blip r:embed="rId4"/>
                        </a:buBlip>
                      </a:pPr>
                      <a:r>
                        <a:rPr lang="en-GB" sz="1300" baseline="0" dirty="0" smtClean="0">
                          <a:solidFill>
                            <a:srgbClr val="FF0000"/>
                          </a:solidFill>
                          <a:effectLst/>
                          <a:latin typeface="Arial" pitchFamily="34" charset="0"/>
                          <a:ea typeface="Times New Roman"/>
                          <a:cs typeface="Arial" pitchFamily="34" charset="0"/>
                        </a:rPr>
                        <a:t>How much does making and having a website cost</a:t>
                      </a:r>
                    </a:p>
                    <a:p>
                      <a:pPr marL="177800" indent="-177800" algn="l">
                        <a:spcAft>
                          <a:spcPts val="600"/>
                        </a:spcAft>
                        <a:buFontTx/>
                        <a:buBlip>
                          <a:blip r:embed="rId4"/>
                        </a:buBlip>
                      </a:pPr>
                      <a:r>
                        <a:rPr lang="en-GB" sz="1300" baseline="0" dirty="0" smtClean="0">
                          <a:solidFill>
                            <a:schemeClr val="tx1"/>
                          </a:solidFill>
                          <a:effectLst/>
                          <a:latin typeface="Arial" pitchFamily="34" charset="0"/>
                          <a:ea typeface="Times New Roman"/>
                          <a:cs typeface="Arial" pitchFamily="34" charset="0"/>
                        </a:rPr>
                        <a:t>How do I get up the rankings in Google</a:t>
                      </a:r>
                    </a:p>
                    <a:p>
                      <a:pPr marL="177800" indent="-177800" algn="l">
                        <a:spcAft>
                          <a:spcPts val="600"/>
                        </a:spcAft>
                        <a:buFontTx/>
                        <a:buBlip>
                          <a:blip r:embed="rId4"/>
                        </a:buBlip>
                      </a:pPr>
                      <a:r>
                        <a:rPr lang="en-US" sz="1300" baseline="0" dirty="0" smtClean="0">
                          <a:solidFill>
                            <a:srgbClr val="FF0000"/>
                          </a:solidFill>
                          <a:effectLst/>
                          <a:latin typeface="Arial" pitchFamily="34" charset="0"/>
                          <a:ea typeface="Times New Roman"/>
                          <a:cs typeface="Arial" pitchFamily="34" charset="0"/>
                        </a:rPr>
                        <a:t>What are the limits of HTML coding</a:t>
                      </a:r>
                    </a:p>
                    <a:p>
                      <a:pPr marL="177800" indent="-177800" algn="l">
                        <a:spcAft>
                          <a:spcPts val="600"/>
                        </a:spcAft>
                        <a:buFontTx/>
                        <a:buBlip>
                          <a:blip r:embed="rId4"/>
                        </a:buBlip>
                      </a:pPr>
                      <a:r>
                        <a:rPr lang="en-US" sz="1300" baseline="0" dirty="0" smtClean="0">
                          <a:solidFill>
                            <a:schemeClr val="tx1"/>
                          </a:solidFill>
                          <a:effectLst/>
                          <a:latin typeface="Arial" pitchFamily="34" charset="0"/>
                          <a:ea typeface="Times New Roman"/>
                          <a:cs typeface="Arial" pitchFamily="34" charset="0"/>
                        </a:rPr>
                        <a:t>Web accessibility and colour schemes</a:t>
                      </a:r>
                    </a:p>
                    <a:p>
                      <a:pPr marL="177800" indent="-177800" algn="l">
                        <a:spcAft>
                          <a:spcPts val="600"/>
                        </a:spcAft>
                        <a:buFontTx/>
                        <a:buBlip>
                          <a:blip r:embed="rId4"/>
                        </a:buBlip>
                      </a:pPr>
                      <a:r>
                        <a:rPr lang="en-US" sz="1300" baseline="0" dirty="0" smtClean="0">
                          <a:solidFill>
                            <a:srgbClr val="FF0000"/>
                          </a:solidFill>
                          <a:effectLst/>
                          <a:latin typeface="Arial" pitchFamily="34" charset="0"/>
                          <a:ea typeface="Times New Roman"/>
                          <a:cs typeface="Arial" pitchFamily="34" charset="0"/>
                        </a:rPr>
                        <a:t>How will VR and Web integrate</a:t>
                      </a:r>
                      <a:endParaRPr lang="en-GB" sz="1300" dirty="0" smtClean="0">
                        <a:solidFill>
                          <a:srgbClr val="FF0000"/>
                        </a:solidFill>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9" name="Picture 4" descr="Think About"/>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16316" y="1082133"/>
            <a:ext cx="1368152" cy="33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3758686"/>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1672" y="1052736"/>
            <a:ext cx="7054624" cy="5610767"/>
          </a:xfrm>
          <a:prstGeom prst="rect">
            <a:avLst/>
          </a:prstGeom>
        </p:spPr>
        <p:txBody>
          <a:bodyPr wrap="square">
            <a:spAutoFit/>
          </a:bodyPr>
          <a:lstStyle/>
          <a:p>
            <a:pPr marL="354013" indent="-354013">
              <a:buClr>
                <a:srgbClr val="00B050"/>
              </a:buClr>
              <a:buFont typeface="Wingdings 3" panose="05040102010807070707" pitchFamily="18" charset="2"/>
              <a:buChar char=""/>
              <a:tabLst>
                <a:tab pos="1792288" algn="l"/>
                <a:tab pos="3230563" algn="l"/>
                <a:tab pos="4668838" algn="l"/>
                <a:tab pos="6096000" algn="l"/>
              </a:tabLst>
            </a:pPr>
            <a:r>
              <a:rPr lang="en-US" sz="1630" dirty="0" smtClean="0">
                <a:latin typeface="Arial" panose="020B0604020202020204" pitchFamily="34" charset="0"/>
                <a:cs typeface="Arial" panose="020B0604020202020204" pitchFamily="34" charset="0"/>
              </a:rPr>
              <a:t>For the second part of the merit criteria you will need to obtain </a:t>
            </a:r>
            <a:r>
              <a:rPr lang="en-US" sz="1630" dirty="0">
                <a:latin typeface="Arial" panose="020B0604020202020204" pitchFamily="34" charset="0"/>
                <a:cs typeface="Arial" panose="020B0604020202020204" pitchFamily="34" charset="0"/>
              </a:rPr>
              <a:t>feedback from </a:t>
            </a:r>
            <a:r>
              <a:rPr lang="en-US" sz="1630" dirty="0" smtClean="0">
                <a:latin typeface="Arial" panose="020B0604020202020204" pitchFamily="34" charset="0"/>
                <a:cs typeface="Arial" panose="020B0604020202020204" pitchFamily="34" charset="0"/>
              </a:rPr>
              <a:t>audience on your Page. To do this you should create a questionnaire that includes at least 10 questions, 6 can be yes/no questions (quantitative). These could include questions asked about:</a:t>
            </a:r>
          </a:p>
          <a:p>
            <a:pPr marL="804863" lvl="1" indent="-450850">
              <a:buClr>
                <a:srgbClr val="00B050"/>
              </a:buClr>
              <a:buFont typeface="Wingdings 3" panose="05040102010807070707" pitchFamily="18" charset="2"/>
              <a:buChar char=""/>
              <a:tabLst>
                <a:tab pos="1792288" algn="l"/>
                <a:tab pos="3230563" algn="l"/>
                <a:tab pos="4668838" algn="l"/>
                <a:tab pos="6096000" algn="l"/>
              </a:tabLst>
            </a:pPr>
            <a:r>
              <a:rPr lang="en-US" sz="1630" dirty="0" smtClean="0">
                <a:latin typeface="Arial" panose="020B0604020202020204" pitchFamily="34" charset="0"/>
                <a:cs typeface="Arial" panose="020B0604020202020204" pitchFamily="34" charset="0"/>
              </a:rPr>
              <a:t>Quality, layout, content, ease of use, use of images, location of navigation, accessibility features, functionality.</a:t>
            </a:r>
          </a:p>
          <a:p>
            <a:pPr marL="354013" indent="-354013">
              <a:buClr>
                <a:srgbClr val="00B050"/>
              </a:buClr>
              <a:buFont typeface="Wingdings 3" panose="05040102010807070707" pitchFamily="18" charset="2"/>
              <a:buChar char=""/>
              <a:tabLst>
                <a:tab pos="1792288" algn="l"/>
                <a:tab pos="3230563" algn="l"/>
                <a:tab pos="4668838" algn="l"/>
                <a:tab pos="6096000" algn="l"/>
              </a:tabLst>
            </a:pPr>
            <a:r>
              <a:rPr lang="en-US" sz="1630" dirty="0" smtClean="0">
                <a:latin typeface="Arial" panose="020B0604020202020204" pitchFamily="34" charset="0"/>
                <a:cs typeface="Arial" panose="020B0604020202020204" pitchFamily="34" charset="0"/>
              </a:rPr>
              <a:t>2 of the questions should be about what the user thinks of the webpage in terms of meeting the needs of the target audience (qualitative) and could include questions such as:</a:t>
            </a:r>
          </a:p>
          <a:p>
            <a:pPr marL="804863" lvl="1" indent="-450850">
              <a:buClr>
                <a:srgbClr val="00B050"/>
              </a:buClr>
              <a:buFont typeface="Wingdings 3" panose="05040102010807070707" pitchFamily="18" charset="2"/>
              <a:buChar char=""/>
              <a:tabLst>
                <a:tab pos="1792288" algn="l"/>
                <a:tab pos="3230563" algn="l"/>
                <a:tab pos="4668838" algn="l"/>
                <a:tab pos="6096000" algn="l"/>
              </a:tabLst>
            </a:pPr>
            <a:r>
              <a:rPr lang="en-US" sz="1630" dirty="0" smtClean="0">
                <a:latin typeface="Arial" panose="020B0604020202020204" pitchFamily="34" charset="0"/>
                <a:cs typeface="Arial" panose="020B0604020202020204" pitchFamily="34" charset="0"/>
              </a:rPr>
              <a:t>Why it meets the needs of the audience, how does the layout make it easier to navigate, does consistency of the pages help.</a:t>
            </a:r>
          </a:p>
          <a:p>
            <a:pPr marL="354013" indent="-354013">
              <a:buClr>
                <a:srgbClr val="00B050"/>
              </a:buClr>
              <a:buFont typeface="Wingdings 3" panose="05040102010807070707" pitchFamily="18" charset="2"/>
              <a:buChar char=""/>
              <a:tabLst>
                <a:tab pos="1792288" algn="l"/>
                <a:tab pos="3230563" algn="l"/>
                <a:tab pos="4668838" algn="l"/>
                <a:tab pos="6096000" algn="l"/>
              </a:tabLst>
            </a:pPr>
            <a:r>
              <a:rPr lang="en-US" sz="1630" dirty="0" smtClean="0">
                <a:latin typeface="Arial" panose="020B0604020202020204" pitchFamily="34" charset="0"/>
                <a:cs typeface="Arial" panose="020B0604020202020204" pitchFamily="34" charset="0"/>
              </a:rPr>
              <a:t>The last two questions should be about improvements that should be suggested, these are important for the later part of this unit. These may be simple suggestions on your questionnaire but you should aim for these suggested improvements to be substantial enough and technically possible to allow you to make some modifications to your website.</a:t>
            </a:r>
          </a:p>
          <a:p>
            <a:pPr>
              <a:buClr>
                <a:srgbClr val="00B050"/>
              </a:buClr>
              <a:tabLst>
                <a:tab pos="1792288" algn="l"/>
                <a:tab pos="3230563" algn="l"/>
                <a:tab pos="4668838" algn="l"/>
                <a:tab pos="6096000" algn="l"/>
              </a:tabLst>
            </a:pPr>
            <a:r>
              <a:rPr lang="en-US" sz="1630" b="1" dirty="0" smtClean="0">
                <a:solidFill>
                  <a:srgbClr val="FF0000"/>
                </a:solidFill>
                <a:latin typeface="Arial" panose="020B0604020202020204" pitchFamily="34" charset="0"/>
                <a:cs typeface="Arial" panose="020B0604020202020204" pitchFamily="34" charset="0"/>
              </a:rPr>
              <a:t>M2.1 – Task 02 - </a:t>
            </a:r>
            <a:r>
              <a:rPr lang="en-US" sz="1630" dirty="0" smtClean="0">
                <a:solidFill>
                  <a:srgbClr val="FF0000"/>
                </a:solidFill>
                <a:latin typeface="Arial" panose="020B0604020202020204" pitchFamily="34" charset="0"/>
                <a:cs typeface="Arial" panose="020B0604020202020204" pitchFamily="34" charset="0"/>
              </a:rPr>
              <a:t>Create a questionnaire to obtain </a:t>
            </a:r>
            <a:r>
              <a:rPr lang="en-US" sz="1630" dirty="0">
                <a:solidFill>
                  <a:srgbClr val="FF0000"/>
                </a:solidFill>
                <a:latin typeface="Arial" panose="020B0604020202020204" pitchFamily="34" charset="0"/>
                <a:cs typeface="Arial" panose="020B0604020202020204" pitchFamily="34" charset="0"/>
              </a:rPr>
              <a:t>feedback from </a:t>
            </a:r>
            <a:r>
              <a:rPr lang="en-US" sz="1630" dirty="0" smtClean="0">
                <a:solidFill>
                  <a:srgbClr val="FF0000"/>
                </a:solidFill>
                <a:latin typeface="Arial" panose="020B0604020202020204" pitchFamily="34" charset="0"/>
                <a:cs typeface="Arial" panose="020B0604020202020204" pitchFamily="34" charset="0"/>
              </a:rPr>
              <a:t>audience.</a:t>
            </a:r>
          </a:p>
          <a:p>
            <a:pPr marL="354013" indent="-354013">
              <a:buClr>
                <a:srgbClr val="00B050"/>
              </a:buClr>
              <a:buSzPct val="68000"/>
              <a:buFont typeface="Arial" panose="020B0604020202020204" pitchFamily="34" charset="0"/>
              <a:buChar char="►"/>
              <a:tabLst>
                <a:tab pos="1792288" algn="l"/>
                <a:tab pos="3230563" algn="l"/>
                <a:tab pos="4668838" algn="l"/>
                <a:tab pos="6096000" algn="l"/>
              </a:tabLst>
            </a:pPr>
            <a:r>
              <a:rPr lang="en-US" sz="1630" dirty="0" smtClean="0">
                <a:latin typeface="Arial" panose="020B0604020202020204" pitchFamily="34" charset="0"/>
                <a:cs typeface="Arial" panose="020B0604020202020204" pitchFamily="34" charset="0"/>
              </a:rPr>
              <a:t>I would suggest you create one questionnaire and print it 3 times for three students to fill in, this way your suggested improvements will likely be more applicable and possible to achieve.</a:t>
            </a:r>
            <a:endParaRPr lang="en-US" sz="1630" dirty="0">
              <a:latin typeface="Arial" panose="020B0604020202020204" pitchFamily="34" charset="0"/>
              <a:cs typeface="Arial" panose="020B0604020202020204" pitchFamily="34" charset="0"/>
            </a:endParaRPr>
          </a:p>
        </p:txBody>
      </p:sp>
      <p:sp>
        <p:nvSpPr>
          <p:cNvPr id="8" name="Title 2"/>
          <p:cNvSpPr>
            <a:spLocks noGrp="1"/>
          </p:cNvSpPr>
          <p:nvPr>
            <p:ph type="title"/>
          </p:nvPr>
        </p:nvSpPr>
        <p:spPr>
          <a:xfrm>
            <a:off x="35496" y="44624"/>
            <a:ext cx="7920880" cy="548680"/>
          </a:xfrm>
        </p:spPr>
        <p:txBody>
          <a:bodyPr>
            <a:noAutofit/>
          </a:bodyPr>
          <a:lstStyle/>
          <a:p>
            <a:r>
              <a:rPr lang="en-US" sz="3000" dirty="0" smtClean="0"/>
              <a:t>M2.1 – Obtain feedback on the Modified Page</a:t>
            </a:r>
            <a:endParaRPr lang="en-GB" sz="3000" dirty="0"/>
          </a:p>
        </p:txBody>
      </p:sp>
      <p:graphicFrame>
        <p:nvGraphicFramePr>
          <p:cNvPr id="6" name="Table 5"/>
          <p:cNvGraphicFramePr>
            <a:graphicFrameLocks noGrp="1"/>
          </p:cNvGraphicFramePr>
          <p:nvPr>
            <p:extLst>
              <p:ext uri="{D42A27DB-BD31-4B8C-83A1-F6EECF244321}">
                <p14:modId xmlns:p14="http://schemas.microsoft.com/office/powerpoint/2010/main" val="2412117747"/>
              </p:ext>
            </p:extLst>
          </p:nvPr>
        </p:nvGraphicFramePr>
        <p:xfrm>
          <a:off x="7308304" y="1052736"/>
          <a:ext cx="1584176" cy="5616624"/>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584176"/>
              </a:tblGrid>
              <a:tr h="370099">
                <a:tc>
                  <a:txBody>
                    <a:bodyPr/>
                    <a:lstStyle/>
                    <a:p>
                      <a:pPr>
                        <a:spcAft>
                          <a:spcPts val="0"/>
                        </a:spcAft>
                      </a:pPr>
                      <a:endParaRPr lang="en-GB" sz="130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5246525">
                <a:tc>
                  <a:txBody>
                    <a:bodyPr/>
                    <a:lstStyle/>
                    <a:p>
                      <a:pPr marL="177800" indent="-177800" algn="l">
                        <a:spcAft>
                          <a:spcPts val="600"/>
                        </a:spcAft>
                        <a:buFontTx/>
                        <a:buBlip>
                          <a:blip r:embed="rId3"/>
                        </a:buBlip>
                      </a:pPr>
                      <a:r>
                        <a:rPr lang="en-GB" sz="1300" baseline="0" dirty="0" smtClean="0">
                          <a:solidFill>
                            <a:srgbClr val="FF0000"/>
                          </a:solidFill>
                          <a:effectLst/>
                          <a:latin typeface="Arial" pitchFamily="34" charset="0"/>
                          <a:ea typeface="Times New Roman"/>
                          <a:cs typeface="Arial" pitchFamily="34" charset="0"/>
                        </a:rPr>
                        <a:t>Why are all web pages starting to look the same</a:t>
                      </a:r>
                    </a:p>
                    <a:p>
                      <a:pPr marL="177800" indent="-177800" algn="l">
                        <a:spcAft>
                          <a:spcPts val="600"/>
                        </a:spcAft>
                        <a:buFontTx/>
                        <a:buBlip>
                          <a:blip r:embed="rId3"/>
                        </a:buBlip>
                      </a:pPr>
                      <a:r>
                        <a:rPr lang="en-GB" sz="1300" baseline="0" dirty="0" smtClean="0">
                          <a:solidFill>
                            <a:schemeClr val="tx1"/>
                          </a:solidFill>
                          <a:effectLst/>
                          <a:latin typeface="Arial" pitchFamily="34" charset="0"/>
                          <a:ea typeface="Times New Roman"/>
                          <a:cs typeface="Arial" pitchFamily="34" charset="0"/>
                        </a:rPr>
                        <a:t>Do I have to learn programming to be a web developer</a:t>
                      </a:r>
                    </a:p>
                    <a:p>
                      <a:pPr marL="177800" indent="-177800" algn="l">
                        <a:spcAft>
                          <a:spcPts val="600"/>
                        </a:spcAft>
                        <a:buFontTx/>
                        <a:buBlip>
                          <a:blip r:embed="rId3"/>
                        </a:buBlip>
                      </a:pPr>
                      <a:r>
                        <a:rPr lang="en-GB" sz="1300" baseline="0" dirty="0" smtClean="0">
                          <a:solidFill>
                            <a:srgbClr val="FF0000"/>
                          </a:solidFill>
                          <a:effectLst/>
                          <a:latin typeface="Arial" pitchFamily="34" charset="0"/>
                          <a:ea typeface="Times New Roman"/>
                          <a:cs typeface="Arial" pitchFamily="34" charset="0"/>
                        </a:rPr>
                        <a:t>How much does making and having a website cost</a:t>
                      </a:r>
                    </a:p>
                    <a:p>
                      <a:pPr marL="177800" indent="-177800" algn="l">
                        <a:spcAft>
                          <a:spcPts val="600"/>
                        </a:spcAft>
                        <a:buFontTx/>
                        <a:buBlip>
                          <a:blip r:embed="rId3"/>
                        </a:buBlip>
                      </a:pPr>
                      <a:r>
                        <a:rPr lang="en-GB" sz="1300" baseline="0" dirty="0" smtClean="0">
                          <a:solidFill>
                            <a:schemeClr val="tx1"/>
                          </a:solidFill>
                          <a:effectLst/>
                          <a:latin typeface="Arial" pitchFamily="34" charset="0"/>
                          <a:ea typeface="Times New Roman"/>
                          <a:cs typeface="Arial" pitchFamily="34" charset="0"/>
                        </a:rPr>
                        <a:t>How do I get up the rankings in Google</a:t>
                      </a:r>
                    </a:p>
                    <a:p>
                      <a:pPr marL="177800" indent="-177800" algn="l">
                        <a:spcAft>
                          <a:spcPts val="600"/>
                        </a:spcAft>
                        <a:buFontTx/>
                        <a:buBlip>
                          <a:blip r:embed="rId3"/>
                        </a:buBlip>
                      </a:pPr>
                      <a:r>
                        <a:rPr lang="en-US" sz="1300" baseline="0" dirty="0" smtClean="0">
                          <a:solidFill>
                            <a:srgbClr val="FF0000"/>
                          </a:solidFill>
                          <a:effectLst/>
                          <a:latin typeface="Arial" pitchFamily="34" charset="0"/>
                          <a:ea typeface="Times New Roman"/>
                          <a:cs typeface="Arial" pitchFamily="34" charset="0"/>
                        </a:rPr>
                        <a:t>What are the limits of HTML coding</a:t>
                      </a:r>
                    </a:p>
                    <a:p>
                      <a:pPr marL="177800" indent="-177800" algn="l">
                        <a:spcAft>
                          <a:spcPts val="600"/>
                        </a:spcAft>
                        <a:buFontTx/>
                        <a:buBlip>
                          <a:blip r:embed="rId3"/>
                        </a:buBlip>
                      </a:pPr>
                      <a:r>
                        <a:rPr lang="en-US" sz="1300" baseline="0" dirty="0" smtClean="0">
                          <a:solidFill>
                            <a:schemeClr val="tx1"/>
                          </a:solidFill>
                          <a:effectLst/>
                          <a:latin typeface="Arial" pitchFamily="34" charset="0"/>
                          <a:ea typeface="Times New Roman"/>
                          <a:cs typeface="Arial" pitchFamily="34" charset="0"/>
                        </a:rPr>
                        <a:t>Web accessibility and colour schemes</a:t>
                      </a:r>
                    </a:p>
                    <a:p>
                      <a:pPr marL="177800" indent="-177800" algn="l">
                        <a:spcAft>
                          <a:spcPts val="600"/>
                        </a:spcAft>
                        <a:buFontTx/>
                        <a:buBlip>
                          <a:blip r:embed="rId3"/>
                        </a:buBlip>
                      </a:pPr>
                      <a:r>
                        <a:rPr lang="en-US" sz="1300" baseline="0" dirty="0" smtClean="0">
                          <a:solidFill>
                            <a:srgbClr val="FF0000"/>
                          </a:solidFill>
                          <a:effectLst/>
                          <a:latin typeface="Arial" pitchFamily="34" charset="0"/>
                          <a:ea typeface="Times New Roman"/>
                          <a:cs typeface="Arial" pitchFamily="34" charset="0"/>
                        </a:rPr>
                        <a:t>How will VR and Web integrate</a:t>
                      </a:r>
                      <a:endParaRPr lang="en-GB" sz="1300" dirty="0" smtClean="0">
                        <a:solidFill>
                          <a:srgbClr val="FF0000"/>
                        </a:solidFill>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9"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16316" y="1082133"/>
            <a:ext cx="1368152" cy="33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2684191"/>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1672" y="1052736"/>
            <a:ext cx="7054624" cy="5586145"/>
          </a:xfrm>
          <a:prstGeom prst="rect">
            <a:avLst/>
          </a:prstGeom>
        </p:spPr>
        <p:txBody>
          <a:bodyPr wrap="square">
            <a:spAutoFit/>
          </a:bodyPr>
          <a:lstStyle/>
          <a:p>
            <a:pPr marL="439738" indent="-439738">
              <a:buClr>
                <a:srgbClr val="00B050"/>
              </a:buClr>
              <a:buFont typeface="Wingdings 3" panose="05040102010807070707" pitchFamily="18" charset="2"/>
              <a:buChar char=""/>
              <a:tabLst>
                <a:tab pos="1792288" algn="l"/>
                <a:tab pos="3230563" algn="l"/>
                <a:tab pos="4668838" algn="l"/>
                <a:tab pos="6096000" algn="l"/>
              </a:tabLst>
            </a:pPr>
            <a:r>
              <a:rPr lang="en-US" sz="1700" dirty="0" smtClean="0">
                <a:latin typeface="Arial" panose="020B0604020202020204" pitchFamily="34" charset="0"/>
                <a:cs typeface="Arial" panose="020B0604020202020204" pitchFamily="34" charset="0"/>
              </a:rPr>
              <a:t>Once you have completed the web page (pages) you will need to present your website improvement to your client with an explanation of how the layout meets the users needs more successfully than their creation. Each element should be described on a separate slide with some annotation and speaker notes.</a:t>
            </a:r>
          </a:p>
          <a:p>
            <a:pPr marL="439738" indent="-439738">
              <a:buClr>
                <a:srgbClr val="00B050"/>
              </a:buClr>
              <a:buFont typeface="Wingdings 3" panose="05040102010807070707" pitchFamily="18" charset="2"/>
              <a:buChar char=""/>
              <a:tabLst>
                <a:tab pos="1792288" algn="l"/>
                <a:tab pos="3230563" algn="l"/>
                <a:tab pos="4668838" algn="l"/>
                <a:tab pos="6096000" algn="l"/>
              </a:tabLst>
            </a:pPr>
            <a:r>
              <a:rPr lang="en-US" sz="1700" dirty="0" smtClean="0">
                <a:latin typeface="Arial" panose="020B0604020202020204" pitchFamily="34" charset="0"/>
                <a:cs typeface="Arial" panose="020B0604020202020204" pitchFamily="34" charset="0"/>
              </a:rPr>
              <a:t>When creating the presentation, you will be graded on the following:</a:t>
            </a:r>
          </a:p>
          <a:p>
            <a:pPr marL="439738" indent="-439738">
              <a:buClr>
                <a:srgbClr val="00B050"/>
              </a:buClr>
              <a:buFont typeface="Wingdings 3" panose="05040102010807070707" pitchFamily="18" charset="2"/>
              <a:buChar char=""/>
              <a:tabLst>
                <a:tab pos="1792288" algn="l"/>
                <a:tab pos="3230563" algn="l"/>
                <a:tab pos="4668838" algn="l"/>
                <a:tab pos="6096000" algn="l"/>
              </a:tabLst>
            </a:pPr>
            <a:r>
              <a:rPr lang="en-US" sz="1700" dirty="0" smtClean="0">
                <a:latin typeface="Arial" panose="020B0604020202020204" pitchFamily="34" charset="0"/>
                <a:cs typeface="Arial" panose="020B0604020202020204" pitchFamily="34" charset="0"/>
              </a:rPr>
              <a:t>Format </a:t>
            </a:r>
            <a:r>
              <a:rPr lang="en-US" sz="1700" dirty="0">
                <a:latin typeface="Arial" panose="020B0604020202020204" pitchFamily="34" charset="0"/>
                <a:cs typeface="Arial" panose="020B0604020202020204" pitchFamily="34" charset="0"/>
              </a:rPr>
              <a:t>of </a:t>
            </a:r>
            <a:r>
              <a:rPr lang="en-US" sz="1700" dirty="0" smtClean="0">
                <a:latin typeface="Arial" panose="020B0604020202020204" pitchFamily="34" charset="0"/>
                <a:cs typeface="Arial" panose="020B0604020202020204" pitchFamily="34" charset="0"/>
              </a:rPr>
              <a:t>presentation – use a template, make the screenshots large enough to see, limit the words on the page but produce good notes to help describe why your version is more suitable.</a:t>
            </a:r>
          </a:p>
          <a:p>
            <a:pPr marL="439738" indent="-439738">
              <a:buClr>
                <a:srgbClr val="00B050"/>
              </a:buClr>
              <a:buFont typeface="Wingdings 3" panose="05040102010807070707" pitchFamily="18" charset="2"/>
              <a:buChar char=""/>
              <a:tabLst>
                <a:tab pos="1792288" algn="l"/>
                <a:tab pos="3230563" algn="l"/>
                <a:tab pos="4668838" algn="l"/>
                <a:tab pos="6096000" algn="l"/>
              </a:tabLst>
            </a:pPr>
            <a:r>
              <a:rPr lang="en-US" sz="1700" dirty="0" smtClean="0">
                <a:latin typeface="Arial" panose="020B0604020202020204" pitchFamily="34" charset="0"/>
                <a:cs typeface="Arial" panose="020B0604020202020204" pitchFamily="34" charset="0"/>
              </a:rPr>
              <a:t>Content </a:t>
            </a:r>
            <a:r>
              <a:rPr lang="en-US" sz="1700" dirty="0">
                <a:latin typeface="Arial" panose="020B0604020202020204" pitchFamily="34" charset="0"/>
                <a:cs typeface="Arial" panose="020B0604020202020204" pitchFamily="34" charset="0"/>
              </a:rPr>
              <a:t>of </a:t>
            </a:r>
            <a:r>
              <a:rPr lang="en-US" sz="1700" dirty="0" smtClean="0">
                <a:latin typeface="Arial" panose="020B0604020202020204" pitchFamily="34" charset="0"/>
                <a:cs typeface="Arial" panose="020B0604020202020204" pitchFamily="34" charset="0"/>
              </a:rPr>
              <a:t>presentation – You need slides </a:t>
            </a:r>
            <a:r>
              <a:rPr lang="en-US" sz="1700" dirty="0">
                <a:latin typeface="Arial" panose="020B0604020202020204" pitchFamily="34" charset="0"/>
                <a:cs typeface="Arial" panose="020B0604020202020204" pitchFamily="34" charset="0"/>
              </a:rPr>
              <a:t>on </a:t>
            </a:r>
          </a:p>
          <a:p>
            <a:pPr marL="896938" lvl="1" indent="-439738">
              <a:buClr>
                <a:srgbClr val="00B050"/>
              </a:buClr>
              <a:buFont typeface="Wingdings 3" panose="05040102010807070707" pitchFamily="18" charset="2"/>
              <a:buChar char=""/>
              <a:tabLst>
                <a:tab pos="1792288" algn="l"/>
                <a:tab pos="3230563" algn="l"/>
                <a:tab pos="4668838" algn="l"/>
                <a:tab pos="6096000" algn="l"/>
              </a:tabLst>
            </a:pPr>
            <a:r>
              <a:rPr lang="en-US" sz="1700" dirty="0" smtClean="0">
                <a:latin typeface="Arial" panose="020B0604020202020204" pitchFamily="34" charset="0"/>
                <a:cs typeface="Arial" panose="020B0604020202020204" pitchFamily="34" charset="0"/>
              </a:rPr>
              <a:t>Navigation </a:t>
            </a:r>
            <a:r>
              <a:rPr lang="en-US" sz="1700" dirty="0">
                <a:latin typeface="Arial" panose="020B0604020202020204" pitchFamily="34" charset="0"/>
                <a:cs typeface="Arial" panose="020B0604020202020204" pitchFamily="34" charset="0"/>
              </a:rPr>
              <a:t>links (buttons) to other pages, email link, images (take these off the internet), table, contact details, house style, form with a submit button, text content (take this off your own school page</a:t>
            </a:r>
            <a:r>
              <a:rPr lang="en-US" sz="1700" dirty="0" smtClean="0">
                <a:latin typeface="Arial" panose="020B0604020202020204" pitchFamily="34" charset="0"/>
                <a:cs typeface="Arial" panose="020B0604020202020204" pitchFamily="34" charset="0"/>
              </a:rPr>
              <a:t>).</a:t>
            </a:r>
            <a:endParaRPr lang="en-US" sz="1700" dirty="0">
              <a:latin typeface="Arial" panose="020B0604020202020204" pitchFamily="34" charset="0"/>
              <a:cs typeface="Arial" panose="020B0604020202020204" pitchFamily="34" charset="0"/>
            </a:endParaRPr>
          </a:p>
          <a:p>
            <a:pPr marL="439738" indent="-439738">
              <a:buClr>
                <a:srgbClr val="00B050"/>
              </a:buClr>
              <a:buFont typeface="Wingdings 3" panose="05040102010807070707" pitchFamily="18" charset="2"/>
              <a:buChar char=""/>
              <a:tabLst>
                <a:tab pos="1792288" algn="l"/>
                <a:tab pos="3230563" algn="l"/>
                <a:tab pos="4668838" algn="l"/>
                <a:tab pos="6096000" algn="l"/>
              </a:tabLst>
            </a:pPr>
            <a:r>
              <a:rPr lang="en-US" sz="1700" dirty="0" smtClean="0">
                <a:latin typeface="Arial" panose="020B0604020202020204" pitchFamily="34" charset="0"/>
                <a:cs typeface="Arial" panose="020B0604020202020204" pitchFamily="34" charset="0"/>
              </a:rPr>
              <a:t>Target audience – Each slide needs to say how it meets the needs of the audience, keep parents and students in mind.</a:t>
            </a:r>
          </a:p>
          <a:p>
            <a:pPr>
              <a:buClr>
                <a:srgbClr val="00B050"/>
              </a:buClr>
              <a:tabLst>
                <a:tab pos="1792288" algn="l"/>
                <a:tab pos="3230563" algn="l"/>
                <a:tab pos="4668838" algn="l"/>
                <a:tab pos="6096000" algn="l"/>
              </a:tabLst>
            </a:pPr>
            <a:r>
              <a:rPr lang="en-US" sz="1700" b="1" dirty="0" smtClean="0">
                <a:solidFill>
                  <a:srgbClr val="FF0000"/>
                </a:solidFill>
                <a:latin typeface="Arial" panose="020B0604020202020204" pitchFamily="34" charset="0"/>
                <a:cs typeface="Arial" panose="020B0604020202020204" pitchFamily="34" charset="0"/>
              </a:rPr>
              <a:t>M2.2 – Task 03 - </a:t>
            </a:r>
            <a:r>
              <a:rPr lang="en-US" sz="1700" dirty="0">
                <a:solidFill>
                  <a:srgbClr val="FF0000"/>
                </a:solidFill>
                <a:latin typeface="Arial" panose="020B0604020202020204" pitchFamily="34" charset="0"/>
                <a:cs typeface="Arial" panose="020B0604020202020204" pitchFamily="34" charset="0"/>
              </a:rPr>
              <a:t>Plan and present the </a:t>
            </a:r>
            <a:r>
              <a:rPr lang="en-US" sz="1700" dirty="0" smtClean="0">
                <a:solidFill>
                  <a:srgbClr val="FF0000"/>
                </a:solidFill>
                <a:latin typeface="Arial" panose="020B0604020202020204" pitchFamily="34" charset="0"/>
                <a:cs typeface="Arial" panose="020B0604020202020204" pitchFamily="34" charset="0"/>
              </a:rPr>
              <a:t>solution to your client (Teacher) using speaker notes.</a:t>
            </a:r>
          </a:p>
          <a:p>
            <a:pPr>
              <a:buClr>
                <a:srgbClr val="00B050"/>
              </a:buClr>
              <a:tabLst>
                <a:tab pos="1792288" algn="l"/>
                <a:tab pos="3230563" algn="l"/>
                <a:tab pos="4668838" algn="l"/>
                <a:tab pos="6096000" algn="l"/>
              </a:tabLst>
            </a:pPr>
            <a:r>
              <a:rPr lang="en-US" sz="1700" b="1" dirty="0" smtClean="0">
                <a:solidFill>
                  <a:srgbClr val="FF0000"/>
                </a:solidFill>
                <a:latin typeface="Arial" panose="020B0604020202020204" pitchFamily="34" charset="0"/>
                <a:cs typeface="Arial" panose="020B0604020202020204" pitchFamily="34" charset="0"/>
              </a:rPr>
              <a:t>M2.3 </a:t>
            </a:r>
            <a:r>
              <a:rPr lang="en-US" sz="1700" b="1" dirty="0">
                <a:solidFill>
                  <a:srgbClr val="FF0000"/>
                </a:solidFill>
                <a:latin typeface="Arial" panose="020B0604020202020204" pitchFamily="34" charset="0"/>
                <a:cs typeface="Arial" panose="020B0604020202020204" pitchFamily="34" charset="0"/>
              </a:rPr>
              <a:t>– Task </a:t>
            </a:r>
            <a:r>
              <a:rPr lang="en-US" sz="1700" b="1" dirty="0" smtClean="0">
                <a:solidFill>
                  <a:srgbClr val="FF0000"/>
                </a:solidFill>
                <a:latin typeface="Arial" panose="020B0604020202020204" pitchFamily="34" charset="0"/>
                <a:cs typeface="Arial" panose="020B0604020202020204" pitchFamily="34" charset="0"/>
              </a:rPr>
              <a:t>04 </a:t>
            </a:r>
            <a:r>
              <a:rPr lang="en-US" sz="1700" b="1" dirty="0">
                <a:solidFill>
                  <a:srgbClr val="FF0000"/>
                </a:solidFill>
                <a:latin typeface="Arial" panose="020B0604020202020204" pitchFamily="34" charset="0"/>
                <a:cs typeface="Arial" panose="020B0604020202020204" pitchFamily="34" charset="0"/>
              </a:rPr>
              <a:t>- </a:t>
            </a:r>
            <a:r>
              <a:rPr lang="en-US" sz="1700" dirty="0">
                <a:solidFill>
                  <a:srgbClr val="FF0000"/>
                </a:solidFill>
                <a:latin typeface="Arial" panose="020B0604020202020204" pitchFamily="34" charset="0"/>
                <a:cs typeface="Arial" panose="020B0604020202020204" pitchFamily="34" charset="0"/>
              </a:rPr>
              <a:t>Create a questionnaire to obtain feedback from audience</a:t>
            </a:r>
            <a:r>
              <a:rPr lang="en-US" sz="1700" dirty="0" smtClean="0">
                <a:solidFill>
                  <a:srgbClr val="FF0000"/>
                </a:solidFill>
                <a:latin typeface="Arial" panose="020B0604020202020204" pitchFamily="34" charset="0"/>
                <a:cs typeface="Arial" panose="020B0604020202020204" pitchFamily="34" charset="0"/>
              </a:rPr>
              <a:t>.</a:t>
            </a:r>
            <a:endParaRPr lang="en-US" sz="1700" dirty="0">
              <a:solidFill>
                <a:srgbClr val="FF0000"/>
              </a:solidFill>
              <a:latin typeface="Arial" panose="020B0604020202020204" pitchFamily="34" charset="0"/>
              <a:cs typeface="Arial" panose="020B0604020202020204" pitchFamily="34" charset="0"/>
            </a:endParaRPr>
          </a:p>
        </p:txBody>
      </p:sp>
      <p:sp>
        <p:nvSpPr>
          <p:cNvPr id="8" name="Title 2"/>
          <p:cNvSpPr>
            <a:spLocks noGrp="1"/>
          </p:cNvSpPr>
          <p:nvPr>
            <p:ph type="title"/>
          </p:nvPr>
        </p:nvSpPr>
        <p:spPr>
          <a:xfrm>
            <a:off x="35496" y="44624"/>
            <a:ext cx="8064896" cy="548680"/>
          </a:xfrm>
        </p:spPr>
        <p:txBody>
          <a:bodyPr>
            <a:noAutofit/>
          </a:bodyPr>
          <a:lstStyle/>
          <a:p>
            <a:r>
              <a:rPr lang="en-US" sz="3000" dirty="0" smtClean="0"/>
              <a:t>M2.2 – Present a Modified Page Based on Plans</a:t>
            </a:r>
            <a:endParaRPr lang="en-GB" sz="3000" dirty="0"/>
          </a:p>
        </p:txBody>
      </p:sp>
      <p:graphicFrame>
        <p:nvGraphicFramePr>
          <p:cNvPr id="6" name="Table 5"/>
          <p:cNvGraphicFramePr>
            <a:graphicFrameLocks noGrp="1"/>
          </p:cNvGraphicFramePr>
          <p:nvPr>
            <p:extLst>
              <p:ext uri="{D42A27DB-BD31-4B8C-83A1-F6EECF244321}">
                <p14:modId xmlns:p14="http://schemas.microsoft.com/office/powerpoint/2010/main" val="2412117747"/>
              </p:ext>
            </p:extLst>
          </p:nvPr>
        </p:nvGraphicFramePr>
        <p:xfrm>
          <a:off x="7308304" y="1052736"/>
          <a:ext cx="1584176" cy="5616624"/>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584176"/>
              </a:tblGrid>
              <a:tr h="370099">
                <a:tc>
                  <a:txBody>
                    <a:bodyPr/>
                    <a:lstStyle/>
                    <a:p>
                      <a:pPr>
                        <a:spcAft>
                          <a:spcPts val="0"/>
                        </a:spcAft>
                      </a:pPr>
                      <a:endParaRPr lang="en-GB" sz="130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5246525">
                <a:tc>
                  <a:txBody>
                    <a:bodyPr/>
                    <a:lstStyle/>
                    <a:p>
                      <a:pPr marL="177800" indent="-177800" algn="l">
                        <a:spcAft>
                          <a:spcPts val="600"/>
                        </a:spcAft>
                        <a:buFontTx/>
                        <a:buBlip>
                          <a:blip r:embed="rId3"/>
                        </a:buBlip>
                      </a:pPr>
                      <a:r>
                        <a:rPr lang="en-GB" sz="1300" baseline="0" dirty="0" smtClean="0">
                          <a:solidFill>
                            <a:srgbClr val="FF0000"/>
                          </a:solidFill>
                          <a:effectLst/>
                          <a:latin typeface="Arial" pitchFamily="34" charset="0"/>
                          <a:ea typeface="Times New Roman"/>
                          <a:cs typeface="Arial" pitchFamily="34" charset="0"/>
                        </a:rPr>
                        <a:t>Why are all web pages starting to look the same</a:t>
                      </a:r>
                    </a:p>
                    <a:p>
                      <a:pPr marL="177800" indent="-177800" algn="l">
                        <a:spcAft>
                          <a:spcPts val="600"/>
                        </a:spcAft>
                        <a:buFontTx/>
                        <a:buBlip>
                          <a:blip r:embed="rId3"/>
                        </a:buBlip>
                      </a:pPr>
                      <a:r>
                        <a:rPr lang="en-GB" sz="1300" baseline="0" dirty="0" smtClean="0">
                          <a:solidFill>
                            <a:schemeClr val="tx1"/>
                          </a:solidFill>
                          <a:effectLst/>
                          <a:latin typeface="Arial" pitchFamily="34" charset="0"/>
                          <a:ea typeface="Times New Roman"/>
                          <a:cs typeface="Arial" pitchFamily="34" charset="0"/>
                        </a:rPr>
                        <a:t>Do I have to learn programming to be a web developer</a:t>
                      </a:r>
                    </a:p>
                    <a:p>
                      <a:pPr marL="177800" indent="-177800" algn="l">
                        <a:spcAft>
                          <a:spcPts val="600"/>
                        </a:spcAft>
                        <a:buFontTx/>
                        <a:buBlip>
                          <a:blip r:embed="rId3"/>
                        </a:buBlip>
                      </a:pPr>
                      <a:r>
                        <a:rPr lang="en-GB" sz="1300" baseline="0" dirty="0" smtClean="0">
                          <a:solidFill>
                            <a:srgbClr val="FF0000"/>
                          </a:solidFill>
                          <a:effectLst/>
                          <a:latin typeface="Arial" pitchFamily="34" charset="0"/>
                          <a:ea typeface="Times New Roman"/>
                          <a:cs typeface="Arial" pitchFamily="34" charset="0"/>
                        </a:rPr>
                        <a:t>How much does making and having a website cost</a:t>
                      </a:r>
                    </a:p>
                    <a:p>
                      <a:pPr marL="177800" indent="-177800" algn="l">
                        <a:spcAft>
                          <a:spcPts val="600"/>
                        </a:spcAft>
                        <a:buFontTx/>
                        <a:buBlip>
                          <a:blip r:embed="rId3"/>
                        </a:buBlip>
                      </a:pPr>
                      <a:r>
                        <a:rPr lang="en-GB" sz="1300" baseline="0" dirty="0" smtClean="0">
                          <a:solidFill>
                            <a:schemeClr val="tx1"/>
                          </a:solidFill>
                          <a:effectLst/>
                          <a:latin typeface="Arial" pitchFamily="34" charset="0"/>
                          <a:ea typeface="Times New Roman"/>
                          <a:cs typeface="Arial" pitchFamily="34" charset="0"/>
                        </a:rPr>
                        <a:t>How do I get up the rankings in Google</a:t>
                      </a:r>
                    </a:p>
                    <a:p>
                      <a:pPr marL="177800" indent="-177800" algn="l">
                        <a:spcAft>
                          <a:spcPts val="600"/>
                        </a:spcAft>
                        <a:buFontTx/>
                        <a:buBlip>
                          <a:blip r:embed="rId3"/>
                        </a:buBlip>
                      </a:pPr>
                      <a:r>
                        <a:rPr lang="en-US" sz="1300" baseline="0" dirty="0" smtClean="0">
                          <a:solidFill>
                            <a:srgbClr val="FF0000"/>
                          </a:solidFill>
                          <a:effectLst/>
                          <a:latin typeface="Arial" pitchFamily="34" charset="0"/>
                          <a:ea typeface="Times New Roman"/>
                          <a:cs typeface="Arial" pitchFamily="34" charset="0"/>
                        </a:rPr>
                        <a:t>What are the limits of HTML coding</a:t>
                      </a:r>
                    </a:p>
                    <a:p>
                      <a:pPr marL="177800" indent="-177800" algn="l">
                        <a:spcAft>
                          <a:spcPts val="600"/>
                        </a:spcAft>
                        <a:buFontTx/>
                        <a:buBlip>
                          <a:blip r:embed="rId3"/>
                        </a:buBlip>
                      </a:pPr>
                      <a:r>
                        <a:rPr lang="en-US" sz="1300" baseline="0" dirty="0" smtClean="0">
                          <a:solidFill>
                            <a:schemeClr val="tx1"/>
                          </a:solidFill>
                          <a:effectLst/>
                          <a:latin typeface="Arial" pitchFamily="34" charset="0"/>
                          <a:ea typeface="Times New Roman"/>
                          <a:cs typeface="Arial" pitchFamily="34" charset="0"/>
                        </a:rPr>
                        <a:t>Web accessibility and colour schemes</a:t>
                      </a:r>
                    </a:p>
                    <a:p>
                      <a:pPr marL="177800" indent="-177800" algn="l">
                        <a:spcAft>
                          <a:spcPts val="600"/>
                        </a:spcAft>
                        <a:buFontTx/>
                        <a:buBlip>
                          <a:blip r:embed="rId3"/>
                        </a:buBlip>
                      </a:pPr>
                      <a:r>
                        <a:rPr lang="en-US" sz="1300" baseline="0" dirty="0" smtClean="0">
                          <a:solidFill>
                            <a:srgbClr val="FF0000"/>
                          </a:solidFill>
                          <a:effectLst/>
                          <a:latin typeface="Arial" pitchFamily="34" charset="0"/>
                          <a:ea typeface="Times New Roman"/>
                          <a:cs typeface="Arial" pitchFamily="34" charset="0"/>
                        </a:rPr>
                        <a:t>How will VR and Web integrate</a:t>
                      </a:r>
                      <a:endParaRPr lang="en-GB" sz="1300" dirty="0" smtClean="0">
                        <a:solidFill>
                          <a:srgbClr val="FF0000"/>
                        </a:solidFill>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9"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16316" y="1082133"/>
            <a:ext cx="1368152" cy="33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7179524"/>
      </p:ext>
    </p:extLst>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1672" y="1052736"/>
            <a:ext cx="7054624" cy="5755422"/>
          </a:xfrm>
          <a:prstGeom prst="rect">
            <a:avLst/>
          </a:prstGeom>
        </p:spPr>
        <p:txBody>
          <a:bodyPr wrap="square">
            <a:spAutoFit/>
          </a:bodyPr>
          <a:lstStyle/>
          <a:p>
            <a:pPr marL="354013" indent="-354013">
              <a:buClr>
                <a:srgbClr val="00B050"/>
              </a:buClr>
              <a:buFont typeface="Wingdings 3" panose="05040102010807070707" pitchFamily="18" charset="2"/>
              <a:buChar char=""/>
              <a:tabLst>
                <a:tab pos="1792288" algn="l"/>
                <a:tab pos="3230563" algn="l"/>
                <a:tab pos="4668838" algn="l"/>
                <a:tab pos="6096000" algn="l"/>
              </a:tabLst>
            </a:pPr>
            <a:r>
              <a:rPr lang="en-US" sz="1600" dirty="0" smtClean="0">
                <a:latin typeface="Arial" panose="020B0604020202020204" pitchFamily="34" charset="0"/>
                <a:cs typeface="Arial" panose="020B0604020202020204" pitchFamily="34" charset="0"/>
              </a:rPr>
              <a:t>The webpage you have created will not be completely functional but will have content, layout and some working compliant features. But you will have created something limited that will not make it as good as a fully functional school website. This is expected, all school sites are different.</a:t>
            </a:r>
          </a:p>
          <a:p>
            <a:pPr marL="354013" indent="-354013">
              <a:buClr>
                <a:srgbClr val="00B050"/>
              </a:buClr>
              <a:buFont typeface="Wingdings 3" panose="05040102010807070707" pitchFamily="18" charset="2"/>
              <a:buChar char=""/>
              <a:tabLst>
                <a:tab pos="1792288" algn="l"/>
                <a:tab pos="3230563" algn="l"/>
                <a:tab pos="4668838" algn="l"/>
                <a:tab pos="6096000" algn="l"/>
              </a:tabLst>
            </a:pPr>
            <a:r>
              <a:rPr lang="en-US" sz="1600" dirty="0" smtClean="0">
                <a:latin typeface="Arial" panose="020B0604020202020204" pitchFamily="34" charset="0"/>
                <a:cs typeface="Arial" panose="020B0604020202020204" pitchFamily="34" charset="0"/>
              </a:rPr>
              <a:t>For D1.1 you are expected to review your own page and recommend improvements beyond your capacity to make a completed website like this be exceptional. You will not be expected to carry these out. These suggestions need to be based on the following criteria:</a:t>
            </a:r>
          </a:p>
          <a:p>
            <a:pPr marL="354013" indent="-354013">
              <a:buClr>
                <a:srgbClr val="00B050"/>
              </a:buClr>
              <a:buFont typeface="Wingdings 3" panose="05040102010807070707" pitchFamily="18" charset="2"/>
              <a:buChar char=""/>
              <a:tabLst>
                <a:tab pos="1792288" algn="l"/>
                <a:tab pos="3230563" algn="l"/>
                <a:tab pos="4668838" algn="l"/>
                <a:tab pos="6096000" algn="l"/>
              </a:tabLst>
            </a:pPr>
            <a:r>
              <a:rPr lang="en-US" sz="1600" b="1" dirty="0" smtClean="0">
                <a:latin typeface="Arial" panose="020B0604020202020204" pitchFamily="34" charset="0"/>
                <a:cs typeface="Arial" panose="020B0604020202020204" pitchFamily="34" charset="0"/>
              </a:rPr>
              <a:t>Appropriateness</a:t>
            </a:r>
            <a:r>
              <a:rPr lang="en-US" sz="1600" dirty="0" smtClean="0">
                <a:latin typeface="Arial" panose="020B0604020202020204" pitchFamily="34" charset="0"/>
                <a:cs typeface="Arial" panose="020B0604020202020204" pitchFamily="34" charset="0"/>
              </a:rPr>
              <a:t> – How could it better meet the needs of parents and prospective parents.</a:t>
            </a:r>
          </a:p>
          <a:p>
            <a:pPr marL="354013" indent="-354013">
              <a:buClr>
                <a:srgbClr val="00B050"/>
              </a:buClr>
              <a:buFont typeface="Wingdings 3" panose="05040102010807070707" pitchFamily="18" charset="2"/>
              <a:buChar char=""/>
              <a:tabLst>
                <a:tab pos="1792288" algn="l"/>
                <a:tab pos="3230563" algn="l"/>
                <a:tab pos="4668838" algn="l"/>
                <a:tab pos="6096000" algn="l"/>
              </a:tabLst>
            </a:pPr>
            <a:r>
              <a:rPr lang="en-US" sz="1600" b="1" dirty="0" smtClean="0">
                <a:latin typeface="Arial" panose="020B0604020202020204" pitchFamily="34" charset="0"/>
                <a:cs typeface="Arial" panose="020B0604020202020204" pitchFamily="34" charset="0"/>
              </a:rPr>
              <a:t>Clarity</a:t>
            </a:r>
            <a:r>
              <a:rPr lang="en-US" sz="1600" dirty="0" smtClean="0">
                <a:latin typeface="Arial" panose="020B0604020202020204" pitchFamily="34" charset="0"/>
                <a:cs typeface="Arial" panose="020B0604020202020204" pitchFamily="34" charset="0"/>
              </a:rPr>
              <a:t> – How could it be easier to read the content on the page or make the content stand out more.</a:t>
            </a:r>
          </a:p>
          <a:p>
            <a:pPr marL="354013" indent="-354013">
              <a:buClr>
                <a:srgbClr val="00B050"/>
              </a:buClr>
              <a:buFont typeface="Wingdings 3" panose="05040102010807070707" pitchFamily="18" charset="2"/>
              <a:buChar char=""/>
              <a:tabLst>
                <a:tab pos="1792288" algn="l"/>
                <a:tab pos="3230563" algn="l"/>
                <a:tab pos="4668838" algn="l"/>
                <a:tab pos="6096000" algn="l"/>
              </a:tabLst>
            </a:pPr>
            <a:r>
              <a:rPr lang="en-US" sz="1600" b="1" dirty="0" smtClean="0">
                <a:latin typeface="Arial" panose="020B0604020202020204" pitchFamily="34" charset="0"/>
                <a:cs typeface="Arial" panose="020B0604020202020204" pitchFamily="34" charset="0"/>
              </a:rPr>
              <a:t>Content</a:t>
            </a:r>
            <a:r>
              <a:rPr lang="en-US" sz="1600" dirty="0" smtClean="0">
                <a:latin typeface="Arial" panose="020B0604020202020204" pitchFamily="34" charset="0"/>
                <a:cs typeface="Arial" panose="020B0604020202020204" pitchFamily="34" charset="0"/>
              </a:rPr>
              <a:t> – What additional content do you think could promote the school better than text.</a:t>
            </a:r>
          </a:p>
          <a:p>
            <a:pPr marL="354013" indent="-354013">
              <a:buClr>
                <a:srgbClr val="00B050"/>
              </a:buClr>
              <a:buFont typeface="Wingdings 3" panose="05040102010807070707" pitchFamily="18" charset="2"/>
              <a:buChar char=""/>
              <a:tabLst>
                <a:tab pos="1792288" algn="l"/>
                <a:tab pos="3230563" algn="l"/>
                <a:tab pos="4668838" algn="l"/>
                <a:tab pos="6096000" algn="l"/>
              </a:tabLst>
            </a:pPr>
            <a:r>
              <a:rPr lang="en-US" sz="1600" b="1" dirty="0" smtClean="0">
                <a:latin typeface="Arial" panose="020B0604020202020204" pitchFamily="34" charset="0"/>
                <a:cs typeface="Arial" panose="020B0604020202020204" pitchFamily="34" charset="0"/>
              </a:rPr>
              <a:t>Speed</a:t>
            </a:r>
            <a:r>
              <a:rPr lang="en-US" sz="1600" dirty="0" smtClean="0">
                <a:latin typeface="Arial" panose="020B0604020202020204" pitchFamily="34" charset="0"/>
                <a:cs typeface="Arial" panose="020B0604020202020204" pitchFamily="34" charset="0"/>
              </a:rPr>
              <a:t> – How could you improve the speed of loading without reducing down the quality of the page.</a:t>
            </a:r>
            <a:endParaRPr lang="en-US" sz="1600" dirty="0">
              <a:latin typeface="Arial" panose="020B0604020202020204" pitchFamily="34" charset="0"/>
              <a:cs typeface="Arial" panose="020B0604020202020204" pitchFamily="34" charset="0"/>
            </a:endParaRPr>
          </a:p>
          <a:p>
            <a:pPr marL="354013" indent="-354013">
              <a:buClr>
                <a:srgbClr val="00B050"/>
              </a:buClr>
              <a:buFont typeface="Wingdings 3" panose="05040102010807070707" pitchFamily="18" charset="2"/>
              <a:buChar char=""/>
              <a:tabLst>
                <a:tab pos="1792288" algn="l"/>
                <a:tab pos="3230563" algn="l"/>
                <a:tab pos="4668838" algn="l"/>
                <a:tab pos="6096000" algn="l"/>
              </a:tabLst>
            </a:pPr>
            <a:r>
              <a:rPr lang="en-US" sz="1600" b="1" dirty="0" smtClean="0">
                <a:latin typeface="Arial" panose="020B0604020202020204" pitchFamily="34" charset="0"/>
                <a:cs typeface="Arial" panose="020B0604020202020204" pitchFamily="34" charset="0"/>
              </a:rPr>
              <a:t>Navigation</a:t>
            </a:r>
            <a:r>
              <a:rPr lang="en-US" sz="1600" dirty="0" smtClean="0">
                <a:latin typeface="Arial" panose="020B0604020202020204" pitchFamily="34" charset="0"/>
                <a:cs typeface="Arial" panose="020B0604020202020204" pitchFamily="34" charset="0"/>
              </a:rPr>
              <a:t> – How could the linking system be less cluttered but still functional.</a:t>
            </a:r>
          </a:p>
          <a:p>
            <a:pPr marL="354013" indent="-354013">
              <a:buClr>
                <a:srgbClr val="00B050"/>
              </a:buClr>
              <a:buFont typeface="Wingdings 3" panose="05040102010807070707" pitchFamily="18" charset="2"/>
              <a:buChar char=""/>
              <a:tabLst>
                <a:tab pos="1792288" algn="l"/>
                <a:tab pos="3230563" algn="l"/>
                <a:tab pos="4668838" algn="l"/>
                <a:tab pos="6096000" algn="l"/>
              </a:tabLst>
            </a:pPr>
            <a:r>
              <a:rPr lang="en-US" sz="1600" b="1" dirty="0" smtClean="0">
                <a:latin typeface="Arial" panose="020B0604020202020204" pitchFamily="34" charset="0"/>
                <a:cs typeface="Arial" panose="020B0604020202020204" pitchFamily="34" charset="0"/>
              </a:rPr>
              <a:t>Aesthetics</a:t>
            </a:r>
            <a:r>
              <a:rPr lang="en-US" sz="1600" dirty="0" smtClean="0">
                <a:latin typeface="Arial" panose="020B0604020202020204" pitchFamily="34" charset="0"/>
                <a:cs typeface="Arial" panose="020B0604020202020204" pitchFamily="34" charset="0"/>
              </a:rPr>
              <a:t> – How could the way the page looks be improved and still make it readable.</a:t>
            </a:r>
          </a:p>
          <a:p>
            <a:pPr>
              <a:buClr>
                <a:srgbClr val="00B050"/>
              </a:buClr>
              <a:tabLst>
                <a:tab pos="1792288" algn="l"/>
                <a:tab pos="3230563" algn="l"/>
                <a:tab pos="4668838" algn="l"/>
                <a:tab pos="6096000" algn="l"/>
              </a:tabLst>
            </a:pPr>
            <a:r>
              <a:rPr lang="en-US" sz="1600" b="1" dirty="0">
                <a:solidFill>
                  <a:srgbClr val="FF0000"/>
                </a:solidFill>
                <a:latin typeface="Arial" panose="020B0604020202020204" pitchFamily="34" charset="0"/>
                <a:cs typeface="Arial" panose="020B0604020202020204" pitchFamily="34" charset="0"/>
              </a:rPr>
              <a:t>D1.1 </a:t>
            </a:r>
            <a:r>
              <a:rPr lang="en-US" sz="1600" b="1" dirty="0" smtClean="0">
                <a:solidFill>
                  <a:srgbClr val="FF0000"/>
                </a:solidFill>
                <a:latin typeface="Arial" panose="020B0604020202020204" pitchFamily="34" charset="0"/>
                <a:cs typeface="Arial" panose="020B0604020202020204" pitchFamily="34" charset="0"/>
              </a:rPr>
              <a:t>– Task 05 - </a:t>
            </a:r>
            <a:r>
              <a:rPr lang="en-US" sz="1600" dirty="0" smtClean="0">
                <a:solidFill>
                  <a:srgbClr val="FF0000"/>
                </a:solidFill>
                <a:latin typeface="Arial" panose="020B0604020202020204" pitchFamily="34" charset="0"/>
                <a:cs typeface="Arial" panose="020B0604020202020204" pitchFamily="34" charset="0"/>
              </a:rPr>
              <a:t>Create a report that recommends </a:t>
            </a:r>
            <a:r>
              <a:rPr lang="en-US" sz="1600" dirty="0">
                <a:solidFill>
                  <a:srgbClr val="FF0000"/>
                </a:solidFill>
                <a:latin typeface="Arial" panose="020B0604020202020204" pitchFamily="34" charset="0"/>
                <a:cs typeface="Arial" panose="020B0604020202020204" pitchFamily="34" charset="0"/>
              </a:rPr>
              <a:t>changes to website </a:t>
            </a:r>
            <a:r>
              <a:rPr lang="en-US" sz="1600" dirty="0" smtClean="0">
                <a:solidFill>
                  <a:srgbClr val="FF0000"/>
                </a:solidFill>
                <a:latin typeface="Arial" panose="020B0604020202020204" pitchFamily="34" charset="0"/>
                <a:cs typeface="Arial" panose="020B0604020202020204" pitchFamily="34" charset="0"/>
              </a:rPr>
              <a:t>components.</a:t>
            </a:r>
          </a:p>
          <a:p>
            <a:pPr marL="354013" indent="-354013">
              <a:buClr>
                <a:srgbClr val="00B050"/>
              </a:buClr>
              <a:buSzPct val="68000"/>
              <a:buFont typeface="Arial" panose="020B0604020202020204" pitchFamily="34" charset="0"/>
              <a:buChar char="►"/>
              <a:tabLst>
                <a:tab pos="1792288" algn="l"/>
                <a:tab pos="3230563" algn="l"/>
                <a:tab pos="4668838" algn="l"/>
                <a:tab pos="6096000" algn="l"/>
              </a:tabLst>
            </a:pPr>
            <a:r>
              <a:rPr lang="en-US" sz="1600" dirty="0" smtClean="0">
                <a:latin typeface="Arial" panose="020B0604020202020204" pitchFamily="34" charset="0"/>
                <a:cs typeface="Arial" panose="020B0604020202020204" pitchFamily="34" charset="0"/>
              </a:rPr>
              <a:t>Look at the following as examples of what is </a:t>
            </a:r>
            <a:r>
              <a:rPr lang="en-US" sz="1600" dirty="0" smtClean="0">
                <a:latin typeface="Arial" panose="020B0604020202020204" pitchFamily="34" charset="0"/>
                <a:cs typeface="Arial" panose="020B0604020202020204" pitchFamily="34" charset="0"/>
                <a:hlinkClick r:id="rId3"/>
              </a:rPr>
              <a:t>bad</a:t>
            </a:r>
            <a:r>
              <a:rPr lang="en-US" sz="1600" dirty="0" smtClean="0">
                <a:latin typeface="Arial" panose="020B0604020202020204" pitchFamily="34" charset="0"/>
                <a:cs typeface="Arial" panose="020B0604020202020204" pitchFamily="34" charset="0"/>
              </a:rPr>
              <a:t> and </a:t>
            </a:r>
            <a:r>
              <a:rPr lang="en-US" sz="1600" dirty="0" smtClean="0">
                <a:latin typeface="Arial" panose="020B0604020202020204" pitchFamily="34" charset="0"/>
                <a:cs typeface="Arial" panose="020B0604020202020204" pitchFamily="34" charset="0"/>
                <a:hlinkClick r:id="rId4"/>
              </a:rPr>
              <a:t>good</a:t>
            </a:r>
            <a:r>
              <a:rPr lang="en-US" sz="1600" dirty="0" smtClean="0">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p:txBody>
      </p:sp>
      <p:sp>
        <p:nvSpPr>
          <p:cNvPr id="8" name="Title 2"/>
          <p:cNvSpPr>
            <a:spLocks noGrp="1"/>
          </p:cNvSpPr>
          <p:nvPr>
            <p:ph type="title"/>
          </p:nvPr>
        </p:nvSpPr>
        <p:spPr>
          <a:xfrm>
            <a:off x="35496" y="44624"/>
            <a:ext cx="8064896" cy="548680"/>
          </a:xfrm>
        </p:spPr>
        <p:txBody>
          <a:bodyPr>
            <a:noAutofit/>
          </a:bodyPr>
          <a:lstStyle/>
          <a:p>
            <a:r>
              <a:rPr lang="en-US" sz="2800" dirty="0" smtClean="0"/>
              <a:t>D1.1 – Recommend Changes To Website Components</a:t>
            </a:r>
            <a:endParaRPr lang="en-GB" sz="2800" dirty="0"/>
          </a:p>
        </p:txBody>
      </p:sp>
      <p:graphicFrame>
        <p:nvGraphicFramePr>
          <p:cNvPr id="6" name="Table 5"/>
          <p:cNvGraphicFramePr>
            <a:graphicFrameLocks noGrp="1"/>
          </p:cNvGraphicFramePr>
          <p:nvPr>
            <p:extLst>
              <p:ext uri="{D42A27DB-BD31-4B8C-83A1-F6EECF244321}">
                <p14:modId xmlns:p14="http://schemas.microsoft.com/office/powerpoint/2010/main" val="2412117747"/>
              </p:ext>
            </p:extLst>
          </p:nvPr>
        </p:nvGraphicFramePr>
        <p:xfrm>
          <a:off x="7308304" y="1052736"/>
          <a:ext cx="1584176" cy="5616624"/>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584176"/>
              </a:tblGrid>
              <a:tr h="370099">
                <a:tc>
                  <a:txBody>
                    <a:bodyPr/>
                    <a:lstStyle/>
                    <a:p>
                      <a:pPr>
                        <a:spcAft>
                          <a:spcPts val="0"/>
                        </a:spcAft>
                      </a:pPr>
                      <a:endParaRPr lang="en-GB" sz="130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5246525">
                <a:tc>
                  <a:txBody>
                    <a:bodyPr/>
                    <a:lstStyle/>
                    <a:p>
                      <a:pPr marL="177800" indent="-177800" algn="l">
                        <a:spcAft>
                          <a:spcPts val="600"/>
                        </a:spcAft>
                        <a:buFontTx/>
                        <a:buBlip>
                          <a:blip r:embed="rId5"/>
                        </a:buBlip>
                      </a:pPr>
                      <a:r>
                        <a:rPr lang="en-GB" sz="1300" baseline="0" dirty="0" smtClean="0">
                          <a:solidFill>
                            <a:srgbClr val="FF0000"/>
                          </a:solidFill>
                          <a:effectLst/>
                          <a:latin typeface="Arial" pitchFamily="34" charset="0"/>
                          <a:ea typeface="Times New Roman"/>
                          <a:cs typeface="Arial" pitchFamily="34" charset="0"/>
                        </a:rPr>
                        <a:t>Why are all web pages starting to look the same</a:t>
                      </a:r>
                    </a:p>
                    <a:p>
                      <a:pPr marL="177800" indent="-177800" algn="l">
                        <a:spcAft>
                          <a:spcPts val="600"/>
                        </a:spcAft>
                        <a:buFontTx/>
                        <a:buBlip>
                          <a:blip r:embed="rId5"/>
                        </a:buBlip>
                      </a:pPr>
                      <a:r>
                        <a:rPr lang="en-GB" sz="1300" baseline="0" dirty="0" smtClean="0">
                          <a:solidFill>
                            <a:schemeClr val="tx1"/>
                          </a:solidFill>
                          <a:effectLst/>
                          <a:latin typeface="Arial" pitchFamily="34" charset="0"/>
                          <a:ea typeface="Times New Roman"/>
                          <a:cs typeface="Arial" pitchFamily="34" charset="0"/>
                        </a:rPr>
                        <a:t>Do I have to learn programming to be a web developer</a:t>
                      </a:r>
                    </a:p>
                    <a:p>
                      <a:pPr marL="177800" indent="-177800" algn="l">
                        <a:spcAft>
                          <a:spcPts val="600"/>
                        </a:spcAft>
                        <a:buFontTx/>
                        <a:buBlip>
                          <a:blip r:embed="rId5"/>
                        </a:buBlip>
                      </a:pPr>
                      <a:r>
                        <a:rPr lang="en-GB" sz="1300" baseline="0" dirty="0" smtClean="0">
                          <a:solidFill>
                            <a:srgbClr val="FF0000"/>
                          </a:solidFill>
                          <a:effectLst/>
                          <a:latin typeface="Arial" pitchFamily="34" charset="0"/>
                          <a:ea typeface="Times New Roman"/>
                          <a:cs typeface="Arial" pitchFamily="34" charset="0"/>
                        </a:rPr>
                        <a:t>How much does making and having a website cost</a:t>
                      </a:r>
                    </a:p>
                    <a:p>
                      <a:pPr marL="177800" indent="-177800" algn="l">
                        <a:spcAft>
                          <a:spcPts val="600"/>
                        </a:spcAft>
                        <a:buFontTx/>
                        <a:buBlip>
                          <a:blip r:embed="rId5"/>
                        </a:buBlip>
                      </a:pPr>
                      <a:r>
                        <a:rPr lang="en-GB" sz="1300" baseline="0" dirty="0" smtClean="0">
                          <a:solidFill>
                            <a:schemeClr val="tx1"/>
                          </a:solidFill>
                          <a:effectLst/>
                          <a:latin typeface="Arial" pitchFamily="34" charset="0"/>
                          <a:ea typeface="Times New Roman"/>
                          <a:cs typeface="Arial" pitchFamily="34" charset="0"/>
                        </a:rPr>
                        <a:t>How do I get up the rankings in Google</a:t>
                      </a:r>
                    </a:p>
                    <a:p>
                      <a:pPr marL="177800" indent="-177800" algn="l">
                        <a:spcAft>
                          <a:spcPts val="600"/>
                        </a:spcAft>
                        <a:buFontTx/>
                        <a:buBlip>
                          <a:blip r:embed="rId5"/>
                        </a:buBlip>
                      </a:pPr>
                      <a:r>
                        <a:rPr lang="en-US" sz="1300" baseline="0" dirty="0" smtClean="0">
                          <a:solidFill>
                            <a:srgbClr val="FF0000"/>
                          </a:solidFill>
                          <a:effectLst/>
                          <a:latin typeface="Arial" pitchFamily="34" charset="0"/>
                          <a:ea typeface="Times New Roman"/>
                          <a:cs typeface="Arial" pitchFamily="34" charset="0"/>
                        </a:rPr>
                        <a:t>What are the limits of HTML coding</a:t>
                      </a:r>
                    </a:p>
                    <a:p>
                      <a:pPr marL="177800" indent="-177800" algn="l">
                        <a:spcAft>
                          <a:spcPts val="600"/>
                        </a:spcAft>
                        <a:buFontTx/>
                        <a:buBlip>
                          <a:blip r:embed="rId5"/>
                        </a:buBlip>
                      </a:pPr>
                      <a:r>
                        <a:rPr lang="en-US" sz="1300" baseline="0" dirty="0" smtClean="0">
                          <a:solidFill>
                            <a:schemeClr val="tx1"/>
                          </a:solidFill>
                          <a:effectLst/>
                          <a:latin typeface="Arial" pitchFamily="34" charset="0"/>
                          <a:ea typeface="Times New Roman"/>
                          <a:cs typeface="Arial" pitchFamily="34" charset="0"/>
                        </a:rPr>
                        <a:t>Web accessibility and colour schemes</a:t>
                      </a:r>
                    </a:p>
                    <a:p>
                      <a:pPr marL="177800" indent="-177800" algn="l">
                        <a:spcAft>
                          <a:spcPts val="600"/>
                        </a:spcAft>
                        <a:buFontTx/>
                        <a:buBlip>
                          <a:blip r:embed="rId5"/>
                        </a:buBlip>
                      </a:pPr>
                      <a:r>
                        <a:rPr lang="en-US" sz="1300" baseline="0" dirty="0" smtClean="0">
                          <a:solidFill>
                            <a:srgbClr val="FF0000"/>
                          </a:solidFill>
                          <a:effectLst/>
                          <a:latin typeface="Arial" pitchFamily="34" charset="0"/>
                          <a:ea typeface="Times New Roman"/>
                          <a:cs typeface="Arial" pitchFamily="34" charset="0"/>
                        </a:rPr>
                        <a:t>How will VR and Web integrate</a:t>
                      </a:r>
                      <a:endParaRPr lang="en-GB" sz="1300" dirty="0" smtClean="0">
                        <a:solidFill>
                          <a:srgbClr val="FF0000"/>
                        </a:solidFill>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9" name="Picture 4" descr="Think Abou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16316" y="1082133"/>
            <a:ext cx="1368152" cy="33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0825551"/>
      </p:ext>
    </p:extLst>
  </p:cSld>
  <p:clrMapOvr>
    <a:masterClrMapping/>
  </p:clrMapOvr>
  <p:transition advClick="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45&quot;&gt;&lt;object type=&quot;3&quot; unique_id=&quot;10046&quot;&gt;&lt;property id=&quot;20148&quot; value=&quot;5&quot;/&gt;&lt;property id=&quot;20300&quot; value=&quot;Slide 1 - &amp;quot;Welcome&amp;quot;&quot;/&gt;&lt;property id=&quot;20307&quot; value=&quot;256&quot;/&gt;&lt;/object&gt;&lt;object type=&quot;3&quot; unique_id=&quot;10047&quot;&gt;&lt;property id=&quot;20148&quot; value=&quot;5&quot;/&gt;&lt;property id=&quot;20300&quot; value=&quot;Slide 2 - &amp;quot;Assignment Scenario&amp;quot;&quot;/&gt;&lt;property id=&quot;20307&quot; value=&quot;258&quot;/&gt;&lt;/object&gt;&lt;object type=&quot;3&quot; unique_id=&quot;10048&quot;&gt;&lt;property id=&quot;20148&quot; value=&quot;5&quot;/&gt;&lt;property id=&quot;20300&quot; value=&quot;Slide 3 - &amp;quot;Excel Sales Scenario&amp;quot;&quot;/&gt;&lt;property id=&quot;20307&quot; value=&quot;286&quot;/&gt;&lt;/object&gt;&lt;object type=&quot;3&quot; unique_id=&quot;10049&quot;&gt;&lt;property id=&quot;20148&quot; value=&quot;5&quot;/&gt;&lt;property id=&quot;20300&quot; value=&quot;Slide 4 - &amp;quot;Task 1 – Excel Sales Spreadsheet&amp;quot;&quot;/&gt;&lt;property id=&quot;20307&quot; value=&quot;287&quot;/&gt;&lt;/object&gt;&lt;object type=&quot;3&quot; unique_id=&quot;10050&quot;&gt;&lt;property id=&quot;20148&quot; value=&quot;5&quot;/&gt;&lt;property id=&quot;20300&quot; value=&quot;Slide 5 - &amp;quot;Task 2 – Excel Sales Spreadsheet&amp;quot;&quot;/&gt;&lt;property id=&quot;20307&quot; value=&quot;288&quot;/&gt;&lt;/object&gt;&lt;object type=&quot;3&quot; unique_id=&quot;10051&quot;&gt;&lt;property id=&quot;20148&quot; value=&quot;5&quot;/&gt;&lt;property id=&quot;20300&quot; value=&quot;Slide 6 - &amp;quot;Task 3 – Excel Sales Spreadsheet&amp;quot;&quot;/&gt;&lt;property id=&quot;20307&quot; value=&quot;289&quot;/&gt;&lt;/object&gt;&lt;object type=&quot;3&quot; unique_id=&quot;10052&quot;&gt;&lt;property id=&quot;20148&quot; value=&quot;5&quot;/&gt;&lt;property id=&quot;20300&quot; value=&quot;Slide 7 - &amp;quot;Task 4 – Excel Sales Spreadsheet&amp;quot;&quot;/&gt;&lt;property id=&quot;20307&quot; value=&quot;290&quot;/&gt;&lt;/object&gt;&lt;object type=&quot;3&quot; unique_id=&quot;10053&quot;&gt;&lt;property id=&quot;20148&quot; value=&quot;5&quot;/&gt;&lt;property id=&quot;20300&quot; value=&quot;Slide 8 - &amp;quot;Task 5 – Excel Sales Spreadsheet&amp;quot;&quot;/&gt;&lt;property id=&quot;20307&quot; value=&quot;291&quot;/&gt;&lt;/object&gt;&lt;object type=&quot;3&quot; unique_id=&quot;10054&quot;&gt;&lt;property id=&quot;20148&quot; value=&quot;5&quot;/&gt;&lt;property id=&quot;20300&quot; value=&quot;Slide 9 - &amp;quot;Task 6 – Excel Sales Spreadsheet&amp;quot;&quot;/&gt;&lt;property id=&quot;20307&quot; value=&quot;292&quot;/&gt;&lt;/object&gt;&lt;object type=&quot;3&quot; unique_id=&quot;10055&quot;&gt;&lt;property id=&quot;20148&quot; value=&quot;5&quot;/&gt;&lt;property id=&quot;20300&quot; value=&quot;Slide 10 - &amp;quot;Task 7 – Excel Sales Spreadsheet&amp;quot;&quot;/&gt;&lt;property id=&quot;20307&quot; value=&quot;294&quot;/&gt;&lt;/object&gt;&lt;object type=&quot;3&quot; unique_id=&quot;10056&quot;&gt;&lt;property id=&quot;20148&quot; value=&quot;5&quot;/&gt;&lt;property id=&quot;20300&quot; value=&quot;Slide 11 - &amp;quot;Task 8 – Excel Sales Spreadsheet&amp;quot;&quot;/&gt;&lt;property id=&quot;20307&quot; value=&quot;295&quot;/&gt;&lt;/object&gt;&lt;object type=&quot;3&quot; unique_id=&quot;10057&quot;&gt;&lt;property id=&quot;20148&quot; value=&quot;5&quot;/&gt;&lt;property id=&quot;20300&quot; value=&quot;Slide 12 - &amp;quot;Excel Tutorials – Click to View&amp;quot;&quot;/&gt;&lt;property id=&quot;20307&quot; value=&quot;332&quot;/&gt;&lt;/object&gt;&lt;object type=&quot;3&quot; unique_id=&quot;10058&quot;&gt;&lt;property id=&quot;20148&quot; value=&quot;5&quot;/&gt;&lt;property id=&quot;20300&quot; value=&quot;Slide 13 - &amp;quot;Excel Sales – Assessment (St/Ex/Ad)&amp;quot;&quot;/&gt;&lt;property id=&quot;20307&quot; value=&quot;297&quot;/&gt;&lt;/object&gt;&lt;object type=&quot;3&quot; unique_id=&quot;10059&quot;&gt;&lt;property id=&quot;20148&quot; value=&quot;5&quot;/&gt;&lt;property id=&quot;20300&quot; value=&quot;Slide 14 - &amp;quot;Excel Bookings Scenario&amp;quot;&quot;/&gt;&lt;property id=&quot;20307&quot; value=&quot;299&quot;/&gt;&lt;/object&gt;&lt;object type=&quot;3&quot; unique_id=&quot;10060&quot;&gt;&lt;property id=&quot;20148&quot; value=&quot;5&quot;/&gt;&lt;property id=&quot;20300&quot; value=&quot;Slide 15 - &amp;quot;Task 1 – Excel Bookings Spreadsheet&amp;quot;&quot;/&gt;&lt;property id=&quot;20307&quot; value=&quot;300&quot;/&gt;&lt;/object&gt;&lt;object type=&quot;3&quot; unique_id=&quot;10061&quot;&gt;&lt;property id=&quot;20148&quot; value=&quot;5&quot;/&gt;&lt;property id=&quot;20300&quot; value=&quot;Slide 16 - &amp;quot;Task 2 – Excel Bookings Spreadsheet&amp;quot;&quot;/&gt;&lt;property id=&quot;20307&quot; value=&quot;301&quot;/&gt;&lt;/object&gt;&lt;object type=&quot;3&quot; unique_id=&quot;10062&quot;&gt;&lt;property id=&quot;20148&quot; value=&quot;5&quot;/&gt;&lt;property id=&quot;20300&quot; value=&quot;Slide 17 - &amp;quot;Task 3 – Excel Bookings Spreadsheet&amp;quot;&quot;/&gt;&lt;property id=&quot;20307&quot; value=&quot;302&quot;/&gt;&lt;/object&gt;&lt;object type=&quot;3&quot; unique_id=&quot;10063&quot;&gt;&lt;property id=&quot;20148&quot; value=&quot;5&quot;/&gt;&lt;property id=&quot;20300&quot; value=&quot;Slide 18 - &amp;quot;Task 4 – Excel Bookings Spreadsheet&amp;quot;&quot;/&gt;&lt;property id=&quot;20307&quot; value=&quot;309&quot;/&gt;&lt;/object&gt;&lt;object type=&quot;3&quot; unique_id=&quot;10064&quot;&gt;&lt;property id=&quot;20148&quot; value=&quot;5&quot;/&gt;&lt;property id=&quot;20300&quot; value=&quot;Slide 19 - &amp;quot;Task 5 – Excel Bookings Spreadsheet&amp;quot;&quot;/&gt;&lt;property id=&quot;20307&quot; value=&quot;304&quot;/&gt;&lt;/object&gt;&lt;object type=&quot;3&quot; unique_id=&quot;10065&quot;&gt;&lt;property id=&quot;20148&quot; value=&quot;5&quot;/&gt;&lt;property id=&quot;20300&quot; value=&quot;Slide 20 - &amp;quot;Task 6 – Excel Bookings Spreadsheet&amp;quot;&quot;/&gt;&lt;property id=&quot;20307&quot; value=&quot;305&quot;/&gt;&lt;/object&gt;&lt;object type=&quot;3&quot; unique_id=&quot;10066&quot;&gt;&lt;property id=&quot;20148&quot; value=&quot;5&quot;/&gt;&lt;property id=&quot;20300&quot; value=&quot;Slide 21 - &amp;quot;Task 7 – Excel Bookings Spreadsheet&amp;quot;&quot;/&gt;&lt;property id=&quot;20307&quot; value=&quot;306&quot;/&gt;&lt;/object&gt;&lt;object type=&quot;3&quot; unique_id=&quot;10067&quot;&gt;&lt;property id=&quot;20148&quot; value=&quot;5&quot;/&gt;&lt;property id=&quot;20300&quot; value=&quot;Slide 22 - &amp;quot;Task 8 – Excel Bookings Spreadsheet&amp;quot;&quot;/&gt;&lt;property id=&quot;20307&quot; value=&quot;307&quot;/&gt;&lt;/object&gt;&lt;object type=&quot;3&quot; unique_id=&quot;10068&quot;&gt;&lt;property id=&quot;20148&quot; value=&quot;5&quot;/&gt;&lt;property id=&quot;20300&quot; value=&quot;Slide 23 - &amp;quot;Excel Tutorials – Click to View&amp;quot;&quot;/&gt;&lt;property id=&quot;20307&quot; value=&quot;334&quot;/&gt;&lt;/object&gt;&lt;object type=&quot;3&quot; unique_id=&quot;10069&quot;&gt;&lt;property id=&quot;20148&quot; value=&quot;5&quot;/&gt;&lt;property id=&quot;20300&quot; value=&quot;Slide 24 - &amp;quot;Excel Bookings – Assessment (St/Ex/Ad)&amp;quot;&quot;/&gt;&lt;property id=&quot;20307&quot; value=&quot;308&quot;/&gt;&lt;/object&gt;&lt;object type=&quot;3&quot; unique_id=&quot;10070&quot;&gt;&lt;property id=&quot;20148&quot; value=&quot;5&quot;/&gt;&lt;property id=&quot;20300&quot; value=&quot;Slide 25 - &amp;quot;Graphics Scenario&amp;quot;&quot;/&gt;&lt;property id=&quot;20307&quot; value=&quot;310&quot;/&gt;&lt;/object&gt;&lt;object type=&quot;3&quot; unique_id=&quot;10071&quot;&gt;&lt;property id=&quot;20148&quot; value=&quot;5&quot;/&gt;&lt;property id=&quot;20300&quot; value=&quot;Slide 26 - &amp;quot;Task 1 – Bitmap Montage&amp;quot;&quot;/&gt;&lt;property id=&quot;20307&quot; value=&quot;311&quot;/&gt;&lt;/object&gt;&lt;object type=&quot;3&quot; unique_id=&quot;10072&quot;&gt;&lt;property id=&quot;20148&quot; value=&quot;5&quot;/&gt;&lt;property id=&quot;20300&quot; value=&quot;Slide 27 - &amp;quot;Task 2 – Bitmap Montage&amp;quot;&quot;/&gt;&lt;property id=&quot;20307&quot; value=&quot;312&quot;/&gt;&lt;/object&gt;&lt;object type=&quot;3&quot; unique_id=&quot;10073&quot;&gt;&lt;property id=&quot;20148&quot; value=&quot;5&quot;/&gt;&lt;property id=&quot;20300&quot; value=&quot;Slide 28 - &amp;quot;Task 3 – Bitmap Montage&amp;quot;&quot;/&gt;&lt;property id=&quot;20307&quot; value=&quot;313&quot;/&gt;&lt;/object&gt;&lt;object type=&quot;3&quot; unique_id=&quot;10074&quot;&gt;&lt;property id=&quot;20148&quot; value=&quot;5&quot;/&gt;&lt;property id=&quot;20300&quot; value=&quot;Slide 29 - &amp;quot;Task 4 – Bitmap Montage&amp;quot;&quot;/&gt;&lt;property id=&quot;20307&quot; value=&quot;314&quot;/&gt;&lt;/object&gt;&lt;object type=&quot;3&quot; unique_id=&quot;10075&quot;&gt;&lt;property id=&quot;20148&quot; value=&quot;5&quot;/&gt;&lt;property id=&quot;20300&quot; value=&quot;Slide 30 - &amp;quot;Task 5 – Vector Map&amp;quot;&quot;/&gt;&lt;property id=&quot;20307&quot; value=&quot;315&quot;/&gt;&lt;/object&gt;&lt;object type=&quot;3&quot; unique_id=&quot;10076&quot;&gt;&lt;property id=&quot;20148&quot; value=&quot;5&quot;/&gt;&lt;property id=&quot;20300&quot; value=&quot;Slide 31 - &amp;quot;Task 6 – Vector Map&amp;quot;&quot;/&gt;&lt;property id=&quot;20307&quot; value=&quot;316&quot;/&gt;&lt;/object&gt;&lt;object type=&quot;3&quot; unique_id=&quot;10077&quot;&gt;&lt;property id=&quot;20148&quot; value=&quot;5&quot;/&gt;&lt;property id=&quot;20300&quot; value=&quot;Slide 32 - &amp;quot;Task 7 – Vector Map&amp;quot;&quot;/&gt;&lt;property id=&quot;20307&quot; value=&quot;317&quot;/&gt;&lt;/object&gt;&lt;object type=&quot;3&quot; unique_id=&quot;10078&quot;&gt;&lt;property id=&quot;20148&quot; value=&quot;5&quot;/&gt;&lt;property id=&quot;20300&quot; value=&quot;Slide 33 - &amp;quot;Task 8 – Graphics&amp;quot;&quot;/&gt;&lt;property id=&quot;20307&quot; value=&quot;318&quot;/&gt;&lt;/object&gt;&lt;object type=&quot;3&quot; unique_id=&quot;10079&quot;&gt;&lt;property id=&quot;20148&quot; value=&quot;5&quot;/&gt;&lt;property id=&quot;20300&quot; value=&quot;Slide 34 - &amp;quot;Task 9 – Graphics&amp;quot;&quot;/&gt;&lt;property id=&quot;20307&quot; value=&quot;321&quot;/&gt;&lt;/object&gt;&lt;object type=&quot;3&quot; unique_id=&quot;10080&quot;&gt;&lt;property id=&quot;20148&quot; value=&quot;5&quot;/&gt;&lt;property id=&quot;20300&quot; value=&quot;Slide 35 - &amp;quot;Graphics – Assessment (St/Ex/Ad)&amp;quot;&quot;/&gt;&lt;property id=&quot;20307&quot; value=&quot;319&quot;/&gt;&lt;/object&gt;&lt;object type=&quot;3&quot; unique_id=&quot;10081&quot;&gt;&lt;property id=&quot;20148&quot; value=&quot;5&quot;/&gt;&lt;property id=&quot;20300&quot; value=&quot;Slide 36 - &amp;quot;E-Safety Scenario&amp;quot;&quot;/&gt;&lt;property id=&quot;20307&quot; value=&quot;322&quot;/&gt;&lt;/object&gt;&lt;object type=&quot;3&quot; unique_id=&quot;10082&quot;&gt;&lt;property id=&quot;20148&quot; value=&quot;5&quot;/&gt;&lt;property id=&quot;20300&quot; value=&quot;Slide 37 - &amp;quot;Task 1 – E-Safety&amp;quot;&quot;/&gt;&lt;property id=&quot;20307&quot; value=&quot;323&quot;/&gt;&lt;/object&gt;&lt;object type=&quot;3&quot; unique_id=&quot;10083&quot;&gt;&lt;property id=&quot;20148&quot; value=&quot;5&quot;/&gt;&lt;property id=&quot;20300&quot; value=&quot;Slide 38 - &amp;quot;Task 2 – E-Safety&amp;quot;&quot;/&gt;&lt;property id=&quot;20307&quot; value=&quot;324&quot;/&gt;&lt;/object&gt;&lt;object type=&quot;3&quot; unique_id=&quot;10084&quot;&gt;&lt;property id=&quot;20148&quot; value=&quot;5&quot;/&gt;&lt;property id=&quot;20300&quot; value=&quot;Slide 39 - &amp;quot;Task 3 – E-Safety&amp;quot;&quot;/&gt;&lt;property id=&quot;20307&quot; value=&quot;325&quot;/&gt;&lt;/object&gt;&lt;object type=&quot;3&quot; unique_id=&quot;10085&quot;&gt;&lt;property id=&quot;20148&quot; value=&quot;5&quot;/&gt;&lt;property id=&quot;20300&quot; value=&quot;Slide 40 - &amp;quot;Task 4 – E-Safety&amp;quot;&quot;/&gt;&lt;property id=&quot;20307&quot; value=&quot;326&quot;/&gt;&lt;/object&gt;&lt;object type=&quot;3&quot; unique_id=&quot;10086&quot;&gt;&lt;property id=&quot;20148&quot; value=&quot;5&quot;/&gt;&lt;property id=&quot;20300&quot; value=&quot;Slide 41 - &amp;quot;Task 5 – E-Safety&amp;quot;&quot;/&gt;&lt;property id=&quot;20307&quot; value=&quot;327&quot;/&gt;&lt;/object&gt;&lt;object type=&quot;3&quot; unique_id=&quot;10087&quot;&gt;&lt;property id=&quot;20148&quot; value=&quot;5&quot;/&gt;&lt;property id=&quot;20300&quot; value=&quot;Slide 42 - &amp;quot;Task 6 – E-Safety&amp;quot;&quot;/&gt;&lt;property id=&quot;20307&quot; value=&quot;328&quot;/&gt;&lt;/object&gt;&lt;object type=&quot;3&quot; unique_id=&quot;10088&quot;&gt;&lt;property id=&quot;20148&quot; value=&quot;5&quot;/&gt;&lt;property id=&quot;20300&quot; value=&quot;Slide 43 - &amp;quot;Task 7 – E-Safety&amp;quot;&quot;/&gt;&lt;property id=&quot;20307&quot; value=&quot;329&quot;/&gt;&lt;/object&gt;&lt;object type=&quot;3&quot; unique_id=&quot;10089&quot;&gt;&lt;property id=&quot;20148&quot; value=&quot;5&quot;/&gt;&lt;property id=&quot;20300&quot; value=&quot;Slide 44 - &amp;quot;E-Safety – Assessment (St/Ex/Ad)&amp;quot;&quot;/&gt;&lt;property id=&quot;20307&quot; value=&quot;331&quot;/&gt;&lt;/object&gt;&lt;/object&gt;&lt;object type=&quot;8&quot; unique_id=&quot;10135&quot;&gt;&lt;/object&gt;&lt;/object&gt;&lt;/database&gt;"/>
  <p:tag name="SECTOMILLISECCONVERTED" val="1"/>
  <p:tag name="ISPRING_RESOURCE_PATHS_HASH_2" val="08f788787bcb7a4d543d064184e3ed8f8a1ad1a"/>
  <p:tag name="ISPRING_PRESENTATION_TITLE" val="Unit 1 - LO1 - Cambridge Technicals"/>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deroth">
  <a:themeElements>
    <a:clrScheme name="Custom 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A0AEC"/>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303C8A099435F469B82EC500073A18D" ma:contentTypeVersion="0" ma:contentTypeDescription="Create a new document." ma:contentTypeScope="" ma:versionID="db11316f7499926a5aef36baba7827a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E5A8F797-114D-47DC-A43E-E9D7D8871891}">
  <ds:schemaRefs>
    <ds:schemaRef ds:uri="http://schemas.microsoft.com/sharepoint/v3/contenttype/forms"/>
  </ds:schemaRefs>
</ds:datastoreItem>
</file>

<file path=customXml/itemProps2.xml><?xml version="1.0" encoding="utf-8"?>
<ds:datastoreItem xmlns:ds="http://schemas.openxmlformats.org/officeDocument/2006/customXml" ds:itemID="{E16A05FF-1C8D-47AA-A52A-FF79015719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76DD945F-B7B0-4691-A0D0-E2EAD6DA23B3}">
  <ds:schemaRefs>
    <ds:schemaRef ds:uri="http://purl.org/dc/elements/1.1/"/>
    <ds:schemaRef ds:uri="http://purl.org/dc/dcmitype/"/>
    <ds:schemaRef ds:uri="http://www.w3.org/XML/1998/namespace"/>
    <ds:schemaRef ds:uri="http://schemas.microsoft.com/office/2006/documentManagement/types"/>
    <ds:schemaRef ds:uri="http://schemas.openxmlformats.org/package/2006/metadata/core-propertie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Enderoth</Template>
  <TotalTime>73359</TotalTime>
  <Words>2570</Words>
  <Application>Microsoft Office PowerPoint</Application>
  <PresentationFormat>On-screen Show (4:3)</PresentationFormat>
  <Paragraphs>195</Paragraphs>
  <Slides>13</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Calibri</vt:lpstr>
      <vt:lpstr>Lucida Sans Unicode</vt:lpstr>
      <vt:lpstr>Times New Roman</vt:lpstr>
      <vt:lpstr>Verdana</vt:lpstr>
      <vt:lpstr>Wingdings</vt:lpstr>
      <vt:lpstr>Wingdings 2</vt:lpstr>
      <vt:lpstr>Wingdings 3</vt:lpstr>
      <vt:lpstr>Enderoth</vt:lpstr>
      <vt:lpstr>PowerPoint Presentation</vt:lpstr>
      <vt:lpstr>Assessment Criteria</vt:lpstr>
      <vt:lpstr>Aim and Purpose</vt:lpstr>
      <vt:lpstr>PowerPoint Presentation</vt:lpstr>
      <vt:lpstr>PowerPoint Presentation</vt:lpstr>
      <vt:lpstr>P4.1 – Create a Modified Page Based on Plans</vt:lpstr>
      <vt:lpstr>M2.1 – Obtain feedback on the Modified Page</vt:lpstr>
      <vt:lpstr>M2.2 – Present a Modified Page Based on Plans</vt:lpstr>
      <vt:lpstr>D1.1 – Recommend Changes To Website Components</vt:lpstr>
      <vt:lpstr>D1.1 – Recommend Changes To Website Components</vt:lpstr>
      <vt:lpstr>D1.2 – Compare Changes To Website Components</vt:lpstr>
      <vt:lpstr>D1.3 – Present Review of Website Components</vt:lpstr>
      <vt:lpstr>LO3 – Assessment Criteria</vt:lpstr>
    </vt:vector>
  </TitlesOfParts>
  <Company>Brooke Weston CTC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LO1 - Know the common components of computer systems</dc:title>
  <dc:subject>eBusiness</dc:subject>
  <dc:creator>Enderoth</dc:creator>
  <cp:lastModifiedBy>Stephen Rafferty</cp:lastModifiedBy>
  <cp:revision>1984</cp:revision>
  <cp:lastPrinted>2014-01-22T18:25:48Z</cp:lastPrinted>
  <dcterms:created xsi:type="dcterms:W3CDTF">2008-03-12T11:01:44Z</dcterms:created>
  <dcterms:modified xsi:type="dcterms:W3CDTF">2018-07-08T17:31:58Z</dcterms:modified>
  <cp:category>Unit 01</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0x0101006303C8A099435F469B82EC500073A18D</vt:lpwstr>
  </property>
  <property fmtid="{D5CDD505-2E9C-101B-9397-08002B2CF9AE}" pid="3" name="Unit">
    <vt:lpwstr>U1</vt:lpwstr>
  </property>
</Properties>
</file>